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5" r:id="rId5"/>
    <p:sldMasterId id="2147483657" r:id="rId6"/>
    <p:sldMasterId id="2147483659" r:id="rId7"/>
    <p:sldMasterId id="2147483661" r:id="rId8"/>
    <p:sldMasterId id="2147483663" r:id="rId9"/>
    <p:sldMasterId id="2147483665" r:id="rId10"/>
    <p:sldMasterId id="2147483667" r:id="rId11"/>
    <p:sldMasterId id="2147483669" r:id="rId12"/>
    <p:sldMasterId id="2147483671" r:id="rId13"/>
  </p:sldMasterIdLst>
  <p:notesMasterIdLst>
    <p:notesMasterId r:id="rId31"/>
  </p:notesMasterIdLst>
  <p:sldIdLst>
    <p:sldId id="256" r:id="rId14"/>
    <p:sldId id="257" r:id="rId15"/>
    <p:sldId id="267" r:id="rId16"/>
    <p:sldId id="268" r:id="rId17"/>
    <p:sldId id="258" r:id="rId18"/>
    <p:sldId id="259" r:id="rId19"/>
    <p:sldId id="260" r:id="rId20"/>
    <p:sldId id="261" r:id="rId21"/>
    <p:sldId id="269" r:id="rId22"/>
    <p:sldId id="270" r:id="rId23"/>
    <p:sldId id="271" r:id="rId24"/>
    <p:sldId id="273" r:id="rId25"/>
    <p:sldId id="262" r:id="rId26"/>
    <p:sldId id="263" r:id="rId27"/>
    <p:sldId id="264" r:id="rId28"/>
    <p:sldId id="272" r:id="rId29"/>
    <p:sldId id="266" r:id="rId30"/>
  </p:sldIdLst>
  <p:sldSz cx="9144000" cy="6858000" type="screen4x3"/>
  <p:notesSz cx="6797675" cy="9926638"/>
  <p:embeddedFontLst>
    <p:embeddedFont>
      <p:font typeface="Noto Sans Symbols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Corbel" panose="020B050302020402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000000"/>
          </p15:clr>
        </p15:guide>
        <p15:guide id="2" pos="2141">
          <p15:clr>
            <a:srgbClr val="000000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iEoYZpANEPNXuvKCTV59dqXznY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2E9438-8C1C-4BC2-8B22-12FDF791F8B5}">
  <a:tblStyle styleId="{F62E9438-8C1C-4BC2-8B22-12FDF791F8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8.fntdata"/><Relationship Id="rId21" Type="http://schemas.openxmlformats.org/officeDocument/2006/relationships/slide" Target="slides/slide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font" Target="fonts/font5.fntdata"/><Relationship Id="rId49" Type="http://schemas.openxmlformats.org/officeDocument/2006/relationships/customXml" Target="../customXml/item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4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65" name="Google Shape;165;p1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3" name="Google Shape;253;p6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09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3" name="Google Shape;253;p6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93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3" name="Google Shape;253;p6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362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71" name="Google Shape;271;p7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83" name="Google Shape;283;p8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8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7" name="Google Shape;307;p9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7" name="Google Shape;307;p9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733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81" name="Google Shape;181;p2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81" name="Google Shape;181;p2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9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81" name="Google Shape;181;p2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53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7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1" name="Google Shape;191;p3:notes"/>
          <p:cNvSpPr txBox="1">
            <a:spLocks noGrp="1"/>
          </p:cNvSpPr>
          <p:nvPr>
            <p:ph type="body" idx="1"/>
          </p:nvPr>
        </p:nvSpPr>
        <p:spPr>
          <a:xfrm>
            <a:off x="446087" y="4387850"/>
            <a:ext cx="5905500" cy="5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7"/>
            <a:ext cx="4568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79450" y="4243387"/>
            <a:ext cx="5438775" cy="493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08" name="Google Shape;208;p4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2" name="Google Shape;232;p5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3" name="Google Shape;253;p6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3" name="Google Shape;253;p6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75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gradFill>
            <a:gsLst>
              <a:gs pos="0">
                <a:srgbClr val="4DA5D1"/>
              </a:gs>
              <a:gs pos="60000">
                <a:srgbClr val="3B82A5"/>
              </a:gs>
              <a:gs pos="100000">
                <a:srgbClr val="254F64"/>
              </a:gs>
            </a:gsLst>
            <a:lin ang="54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2875" rIns="91425" bIns="182875" anchor="ctr" anchorCtr="0">
            <a:normAutofit/>
          </a:bodyPr>
          <a:lstStyle>
            <a:lvl1pPr lvl="0" algn="ctr">
              <a:lnSpc>
                <a:spcPct val="96296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4320"/>
              <a:buFont typeface="Noto Sans Symbols"/>
              <a:buNone/>
              <a:defRPr sz="5400" b="1">
                <a:solidFill>
                  <a:srgbClr val="D8D8D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None/>
              <a:defRPr sz="2000" b="1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Beschriftung">
  <p:cSld name="Bild mit Beschriftung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 txBox="1"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Corbel"/>
              <a:buNone/>
              <a:defRPr sz="3600" b="1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body" idx="1"/>
          </p:nvPr>
        </p:nvSpPr>
        <p:spPr>
          <a:xfrm>
            <a:off x="591670" y="1748118"/>
            <a:ext cx="3807293" cy="358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200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8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5" name="Google Shape;135;p32"/>
          <p:cNvSpPr>
            <a:spLocks noGrp="1"/>
          </p:cNvSpPr>
          <p:nvPr>
            <p:ph type="pic" idx="2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32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4"/>
          <p:cNvSpPr txBox="1"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4"/>
          <p:cNvSpPr txBox="1">
            <a:spLocks noGrp="1"/>
          </p:cNvSpPr>
          <p:nvPr>
            <p:ph type="body" idx="1"/>
          </p:nvPr>
        </p:nvSpPr>
        <p:spPr>
          <a:xfrm rot="5400000">
            <a:off x="2426495" y="-5556"/>
            <a:ext cx="4316411" cy="7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Char char="●"/>
              <a:defRPr>
                <a:solidFill>
                  <a:srgbClr val="595959"/>
                </a:solidFill>
              </a:defRPr>
            </a:lvl1pPr>
            <a:lvl2pPr marL="914400" lvl="1" indent="-340360" algn="l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>
                <a:solidFill>
                  <a:srgbClr val="595959"/>
                </a:solidFill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>
                <a:solidFill>
                  <a:srgbClr val="595959"/>
                </a:solidFill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>
                <a:solidFill>
                  <a:srgbClr val="595959"/>
                </a:solidFill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>
                <a:solidFill>
                  <a:srgbClr val="59595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 txBox="1">
            <a:spLocks noGrp="1"/>
          </p:cNvSpPr>
          <p:nvPr>
            <p:ph type="title"/>
          </p:nvPr>
        </p:nvSpPr>
        <p:spPr>
          <a:xfrm rot="5400000">
            <a:off x="5365983" y="2496065"/>
            <a:ext cx="5736198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6"/>
          <p:cNvSpPr txBox="1">
            <a:spLocks noGrp="1"/>
          </p:cNvSpPr>
          <p:nvPr>
            <p:ph type="body" idx="1"/>
          </p:nvPr>
        </p:nvSpPr>
        <p:spPr>
          <a:xfrm rot="5400000">
            <a:off x="1404143" y="154782"/>
            <a:ext cx="5419726" cy="639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Char char="●"/>
              <a:defRPr>
                <a:solidFill>
                  <a:srgbClr val="595959"/>
                </a:solidFill>
              </a:defRPr>
            </a:lvl1pPr>
            <a:lvl2pPr marL="914400" lvl="1" indent="-340360" algn="l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>
                <a:solidFill>
                  <a:srgbClr val="595959"/>
                </a:solidFill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>
                <a:solidFill>
                  <a:srgbClr val="595959"/>
                </a:solidFill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>
                <a:solidFill>
                  <a:srgbClr val="595959"/>
                </a:solidFill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>
                <a:solidFill>
                  <a:srgbClr val="59595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6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6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6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2pPr>
            <a:lvl3pPr marL="1371600" lvl="2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mit Bild">
  <p:cSld name="Titelfolie mit Bild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>
            <a:spLocks noGrp="1"/>
          </p:cNvSpPr>
          <p:nvPr>
            <p:ph type="pic" idx="2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18"/>
          <p:cNvSpPr txBox="1"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solidFill>
                  <a:srgbClr val="595959"/>
                </a:solidFill>
              </a:defRPr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ubTitle" idx="1"/>
          </p:nvPr>
        </p:nvSpPr>
        <p:spPr>
          <a:xfrm>
            <a:off x="658368" y="5715000"/>
            <a:ext cx="782726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2000" b="1">
                <a:solidFill>
                  <a:srgbClr val="595959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dt" idx="10"/>
          </p:nvPr>
        </p:nvSpPr>
        <p:spPr>
          <a:xfrm>
            <a:off x="457200" y="6221412"/>
            <a:ext cx="2133600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ftr" idx="11"/>
          </p:nvPr>
        </p:nvSpPr>
        <p:spPr>
          <a:xfrm>
            <a:off x="3124200" y="6211887"/>
            <a:ext cx="2895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6553200" y="6211887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überschrift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/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673100" y="3913188"/>
            <a:ext cx="7823200" cy="43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None/>
              <a:defRPr sz="2000" b="1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body" idx="1"/>
          </p:nvPr>
        </p:nvSpPr>
        <p:spPr>
          <a:xfrm>
            <a:off x="914400" y="1747838"/>
            <a:ext cx="3563470" cy="43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marL="1371600" lvl="2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2"/>
          </p:nvPr>
        </p:nvSpPr>
        <p:spPr>
          <a:xfrm>
            <a:off x="4648199" y="1747838"/>
            <a:ext cx="3565526" cy="43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marL="1371600" lvl="2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4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2"/>
          </p:nvPr>
        </p:nvSpPr>
        <p:spPr>
          <a:xfrm>
            <a:off x="914398" y="2271713"/>
            <a:ext cx="3566160" cy="379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marL="1371600" lvl="2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3"/>
          </p:nvPr>
        </p:nvSpPr>
        <p:spPr>
          <a:xfrm>
            <a:off x="4658471" y="1515035"/>
            <a:ext cx="356616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4"/>
          </p:nvPr>
        </p:nvSpPr>
        <p:spPr>
          <a:xfrm>
            <a:off x="4658471" y="2271713"/>
            <a:ext cx="3566160" cy="379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marL="1371600" lvl="2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8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Beschriftung" type="objTx">
  <p:cSld name="OBJECT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/>
            </a:lvl1pPr>
            <a:lvl2pPr lvl="1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body" idx="1"/>
          </p:nvPr>
        </p:nvSpPr>
        <p:spPr>
          <a:xfrm>
            <a:off x="4800600" y="658906"/>
            <a:ext cx="3794760" cy="540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marL="914400" lvl="1" indent="-3302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marL="1371600" lvl="2" indent="-320039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marL="1828800" lvl="3" indent="-320039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marL="2286000" lvl="4" indent="-320039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body" idx="2"/>
          </p:nvPr>
        </p:nvSpPr>
        <p:spPr>
          <a:xfrm>
            <a:off x="591670" y="1748118"/>
            <a:ext cx="3794760" cy="381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20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8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6" name="Google Shape;156;p35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457200" y="6221412"/>
            <a:ext cx="2133600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124200" y="6211887"/>
            <a:ext cx="2895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553200" y="6211887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3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7313612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914400" y="1747837"/>
            <a:ext cx="7313612" cy="430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dt" idx="10"/>
          </p:nvPr>
        </p:nvSpPr>
        <p:spPr>
          <a:xfrm>
            <a:off x="457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ftr" idx="11"/>
          </p:nvPr>
        </p:nvSpPr>
        <p:spPr>
          <a:xfrm>
            <a:off x="3124200" y="6226175"/>
            <a:ext cx="2895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sldNum" idx="12"/>
          </p:nvPr>
        </p:nvSpPr>
        <p:spPr>
          <a:xfrm>
            <a:off x="6553200" y="6226175"/>
            <a:ext cx="21336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orbel"/>
              <a:buNone/>
              <a:defRPr sz="1400" b="1" i="0" u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"/>
          <p:cNvSpPr>
            <a:spLocks noGrp="1"/>
          </p:cNvSpPr>
          <p:nvPr>
            <p:ph type="ctrTitle" idx="4294967295"/>
          </p:nvPr>
        </p:nvSpPr>
        <p:spPr>
          <a:xfrm>
            <a:off x="325438" y="234950"/>
            <a:ext cx="8534400" cy="16002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91425" tIns="182875" rIns="91425" bIns="182875" anchor="ctr" anchorCtr="0">
            <a:norm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60"/>
              <a:buFont typeface="Noto Sans Symbols"/>
              <a:buNone/>
            </a:pPr>
            <a:r>
              <a:rPr lang="en-US" sz="3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Praktikum Auge</a:t>
            </a:r>
            <a:endParaRPr/>
          </a:p>
        </p:txBody>
      </p:sp>
      <p:sp>
        <p:nvSpPr>
          <p:cNvPr id="169" name="Google Shape;169;p1"/>
          <p:cNvSpPr txBox="1"/>
          <p:nvPr/>
        </p:nvSpPr>
        <p:spPr>
          <a:xfrm>
            <a:off x="700087" y="2241550"/>
            <a:ext cx="13017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Station I</a:t>
            </a:r>
            <a:endParaRPr/>
          </a:p>
        </p:txBody>
      </p:sp>
      <p:sp>
        <p:nvSpPr>
          <p:cNvPr id="170" name="Google Shape;170;p1"/>
          <p:cNvSpPr txBox="1"/>
          <p:nvPr/>
        </p:nvSpPr>
        <p:spPr>
          <a:xfrm>
            <a:off x="2339975" y="2292350"/>
            <a:ext cx="3744912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Scheinersches Optometer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Schrift-/Bildtafeln, Landoldt-Ringe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Perimeter</a:t>
            </a:r>
            <a:endParaRPr/>
          </a:p>
        </p:txBody>
      </p:sp>
      <p:pic>
        <p:nvPicPr>
          <p:cNvPr id="171" name="Google Shape;171;p1" descr="Datei:Eye dilate-thumb 300px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388937"/>
            <a:ext cx="2286000" cy="13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"/>
          <p:cNvSpPr txBox="1"/>
          <p:nvPr/>
        </p:nvSpPr>
        <p:spPr>
          <a:xfrm>
            <a:off x="6096000" y="2306637"/>
            <a:ext cx="2994025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Akkommodationsbreite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err="1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Visusbestimmung</a:t>
            </a: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Gesichtsfeldbestimmung</a:t>
            </a:r>
            <a:endParaRPr dirty="0"/>
          </a:p>
        </p:txBody>
      </p:sp>
      <p:sp>
        <p:nvSpPr>
          <p:cNvPr id="173" name="Google Shape;173;p1"/>
          <p:cNvSpPr txBox="1"/>
          <p:nvPr/>
        </p:nvSpPr>
        <p:spPr>
          <a:xfrm>
            <a:off x="693737" y="3716337"/>
            <a:ext cx="128428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Station II</a:t>
            </a:r>
            <a:endParaRPr/>
          </a:p>
        </p:txBody>
      </p:sp>
      <p:sp>
        <p:nvSpPr>
          <p:cNvPr id="174" name="Google Shape;174;p1"/>
          <p:cNvSpPr txBox="1"/>
          <p:nvPr/>
        </p:nvSpPr>
        <p:spPr>
          <a:xfrm>
            <a:off x="2339975" y="3806825"/>
            <a:ext cx="3744912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Anomaloskop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Ophtalmoskopie</a:t>
            </a:r>
            <a:endParaRPr/>
          </a:p>
        </p:txBody>
      </p:sp>
      <p:sp>
        <p:nvSpPr>
          <p:cNvPr id="175" name="Google Shape;175;p1"/>
          <p:cNvSpPr txBox="1"/>
          <p:nvPr/>
        </p:nvSpPr>
        <p:spPr>
          <a:xfrm>
            <a:off x="6096000" y="3806825"/>
            <a:ext cx="3048000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Farbwahrnehmung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Augenhintergrund</a:t>
            </a:r>
            <a:endParaRPr/>
          </a:p>
        </p:txBody>
      </p:sp>
      <p:sp>
        <p:nvSpPr>
          <p:cNvPr id="176" name="Google Shape;176;p1"/>
          <p:cNvSpPr txBox="1"/>
          <p:nvPr/>
        </p:nvSpPr>
        <p:spPr>
          <a:xfrm>
            <a:off x="693737" y="4929187"/>
            <a:ext cx="136048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Station III</a:t>
            </a:r>
            <a:endParaRPr/>
          </a:p>
        </p:txBody>
      </p:sp>
      <p:sp>
        <p:nvSpPr>
          <p:cNvPr id="177" name="Google Shape;177;p1"/>
          <p:cNvSpPr txBox="1"/>
          <p:nvPr/>
        </p:nvSpPr>
        <p:spPr>
          <a:xfrm>
            <a:off x="2349500" y="5013325"/>
            <a:ext cx="3735387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Keratometer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Visuell evoziertes Potential </a:t>
            </a:r>
            <a:endParaRPr/>
          </a:p>
        </p:txBody>
      </p:sp>
      <p:sp>
        <p:nvSpPr>
          <p:cNvPr id="178" name="Google Shape;178;p1"/>
          <p:cNvSpPr txBox="1"/>
          <p:nvPr/>
        </p:nvSpPr>
        <p:spPr>
          <a:xfrm>
            <a:off x="6083300" y="5018087"/>
            <a:ext cx="3060700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Corneale Topographie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Funktion der Sehbahn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 txBox="1">
            <a:spLocks noGrp="1"/>
          </p:cNvSpPr>
          <p:nvPr>
            <p:ph type="title" idx="4294967295"/>
          </p:nvPr>
        </p:nvSpPr>
        <p:spPr>
          <a:xfrm>
            <a:off x="914400" y="609601"/>
            <a:ext cx="7313613" cy="12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Farbsehen</a:t>
            </a:r>
            <a:endParaRPr sz="2000" b="1" i="0" u="none" strike="noStrike" cap="none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8" name="Google Shape;258;p6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 </a:t>
            </a:r>
            <a:endParaRPr/>
          </a:p>
        </p:txBody>
      </p:sp>
      <p:pic>
        <p:nvPicPr>
          <p:cNvPr id="4" name="Google Shape;209;p35" descr="10_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791" y="5295221"/>
            <a:ext cx="3618981" cy="10186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0;p35"/>
          <p:cNvSpPr txBox="1"/>
          <p:nvPr/>
        </p:nvSpPr>
        <p:spPr>
          <a:xfrm>
            <a:off x="311700" y="2361615"/>
            <a:ext cx="8520600" cy="2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de" dirty="0">
                <a:solidFill>
                  <a:schemeClr val="dk1"/>
                </a:solidFill>
              </a:rPr>
              <a:t>Protein </a:t>
            </a:r>
            <a:r>
              <a:rPr lang="de" b="1" dirty="0">
                <a:solidFill>
                  <a:schemeClr val="dk1"/>
                </a:solidFill>
              </a:rPr>
              <a:t>Opsin </a:t>
            </a:r>
            <a:r>
              <a:rPr lang="de" dirty="0">
                <a:solidFill>
                  <a:schemeClr val="dk1"/>
                </a:solidFill>
              </a:rPr>
              <a:t>gehört zu der Familie der 7TM-Rezeptoren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de" dirty="0">
                <a:solidFill>
                  <a:schemeClr val="dk1"/>
                </a:solidFill>
              </a:rPr>
              <a:t>Das mit prosthetischen Gruppe </a:t>
            </a:r>
            <a:r>
              <a:rPr lang="de" b="1" dirty="0">
                <a:solidFill>
                  <a:schemeClr val="dk1"/>
                </a:solidFill>
              </a:rPr>
              <a:t>11-cis-Retinal</a:t>
            </a:r>
            <a:r>
              <a:rPr lang="de" dirty="0">
                <a:solidFill>
                  <a:schemeClr val="dk1"/>
                </a:solidFill>
              </a:rPr>
              <a:t> verbunden ist lichtabsorbierende Gruppe (</a:t>
            </a:r>
            <a:r>
              <a:rPr lang="de" b="1" dirty="0">
                <a:solidFill>
                  <a:schemeClr val="dk1"/>
                </a:solidFill>
              </a:rPr>
              <a:t>Chromophor</a:t>
            </a:r>
            <a:r>
              <a:rPr lang="de" dirty="0">
                <a:solidFill>
                  <a:schemeClr val="dk1"/>
                </a:solidFill>
              </a:rPr>
              <a:t>) = haben ein langes, ungesättigtes Elektronensystem mit Einfach- und Doppelbindungen 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de" dirty="0">
                <a:solidFill>
                  <a:schemeClr val="dk1"/>
                </a:solidFill>
              </a:rPr>
              <a:t>Nomenklatur:</a:t>
            </a:r>
            <a:endParaRPr dirty="0"/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de" dirty="0">
                <a:solidFill>
                  <a:schemeClr val="dk1"/>
                </a:solidFill>
              </a:rPr>
              <a:t>Formel	Pigment = Chromophor + Opsin</a:t>
            </a:r>
            <a:endParaRPr dirty="0">
              <a:solidFill>
                <a:schemeClr val="dk1"/>
              </a:solidFill>
            </a:endParaRPr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de" dirty="0">
                <a:solidFill>
                  <a:schemeClr val="dk1"/>
                </a:solidFill>
              </a:rPr>
              <a:t>Stäbchen: 	Rhodopsin  = 11-cis-Retinal + Skotopsin</a:t>
            </a:r>
            <a:endParaRPr dirty="0">
              <a:solidFill>
                <a:schemeClr val="dk1"/>
              </a:solidFill>
            </a:endParaRPr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de" dirty="0">
                <a:solidFill>
                  <a:schemeClr val="dk1"/>
                </a:solidFill>
              </a:rPr>
              <a:t>Zapfen:	Iodopsin = 11-cis-Retinal + Photopsin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de" dirty="0">
                <a:solidFill>
                  <a:schemeClr val="dk1"/>
                </a:solidFill>
              </a:rPr>
              <a:t>Adsorptionsmaxima</a:t>
            </a:r>
            <a:endParaRPr dirty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de" dirty="0">
                <a:solidFill>
                  <a:schemeClr val="dk1"/>
                </a:solidFill>
              </a:rPr>
              <a:t>Skotopsin ca. 500 nm</a:t>
            </a:r>
            <a:endParaRPr dirty="0">
              <a:solidFill>
                <a:schemeClr val="dk1"/>
              </a:solidFill>
            </a:endParaRPr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de" dirty="0">
                <a:solidFill>
                  <a:schemeClr val="dk1"/>
                </a:solidFill>
              </a:rPr>
              <a:t>Photopsine L (560), M (530), S (420)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" name="Google Shape;211;p35"/>
          <p:cNvSpPr txBox="1"/>
          <p:nvPr/>
        </p:nvSpPr>
        <p:spPr>
          <a:xfrm>
            <a:off x="459875" y="4891690"/>
            <a:ext cx="2075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11-cis-Retinal („Retinal 1“)</a:t>
            </a:r>
            <a:endParaRPr sz="1200"/>
          </a:p>
        </p:txBody>
      </p:sp>
      <p:sp>
        <p:nvSpPr>
          <p:cNvPr id="7" name="Google Shape;212;p35"/>
          <p:cNvSpPr txBox="1"/>
          <p:nvPr/>
        </p:nvSpPr>
        <p:spPr>
          <a:xfrm>
            <a:off x="2747531" y="4891690"/>
            <a:ext cx="226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All-trans-Retinal („Retinal 1“)</a:t>
            </a:r>
            <a:endParaRPr sz="1200"/>
          </a:p>
        </p:txBody>
      </p:sp>
      <p:pic>
        <p:nvPicPr>
          <p:cNvPr id="8" name="Google Shape;213;p35" descr="2000px-Fotorezeptoren-Absorptionsmaxim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2655" y="3874240"/>
            <a:ext cx="3878545" cy="2439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 txBox="1">
            <a:spLocks noGrp="1"/>
          </p:cNvSpPr>
          <p:nvPr>
            <p:ph type="title" idx="4294967295"/>
          </p:nvPr>
        </p:nvSpPr>
        <p:spPr>
          <a:xfrm>
            <a:off x="914400" y="609601"/>
            <a:ext cx="7313613" cy="12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Störungen</a:t>
            </a:r>
            <a:r>
              <a:rPr lang="en-US" sz="2800" b="1" i="0" u="none" strike="noStrike" cap="none" dirty="0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des </a:t>
            </a: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Farbsehens</a:t>
            </a:r>
            <a:endParaRPr sz="2000" b="1" i="0" u="none" strike="noStrike" cap="none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8" name="Google Shape;258;p6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 </a:t>
            </a:r>
            <a:endParaRPr/>
          </a:p>
        </p:txBody>
      </p:sp>
      <p:pic>
        <p:nvPicPr>
          <p:cNvPr id="9" name="Google Shape;250;p39" descr="Unbenannt-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874" y="1716815"/>
            <a:ext cx="6349652" cy="415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1;p39"/>
          <p:cNvSpPr txBox="1"/>
          <p:nvPr/>
        </p:nvSpPr>
        <p:spPr>
          <a:xfrm>
            <a:off x="2528300" y="5867277"/>
            <a:ext cx="1866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Rot.. → Prot..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Grün.. → Deuter..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Blau.. → Tri..</a:t>
            </a:r>
            <a:endParaRPr dirty="0"/>
          </a:p>
        </p:txBody>
      </p:sp>
      <p:sp>
        <p:nvSpPr>
          <p:cNvPr id="11" name="Google Shape;252;p39"/>
          <p:cNvSpPr txBox="1"/>
          <p:nvPr/>
        </p:nvSpPr>
        <p:spPr>
          <a:xfrm>
            <a:off x="4379375" y="5975127"/>
            <a:ext cx="226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..anomalie → ..schwäche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..anopie → ..verlust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09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 txBox="1">
            <a:spLocks noGrp="1"/>
          </p:cNvSpPr>
          <p:nvPr>
            <p:ph type="title" idx="4294967295"/>
          </p:nvPr>
        </p:nvSpPr>
        <p:spPr>
          <a:xfrm>
            <a:off x="914400" y="609601"/>
            <a:ext cx="7313613" cy="12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78571"/>
              </a:lnSpc>
              <a:buClr>
                <a:srgbClr val="595959"/>
              </a:buClr>
              <a:buSzPts val="2800"/>
            </a:pP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Störungen</a:t>
            </a:r>
            <a:r>
              <a:rPr lang="en-US" sz="2800" b="1" i="0" u="none" strike="noStrike" cap="none" dirty="0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des </a:t>
            </a: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Farbsehens</a:t>
            </a:r>
            <a:r>
              <a:rPr lang="en-US" sz="2800" dirty="0"/>
              <a:t>: </a:t>
            </a:r>
            <a:r>
              <a:rPr lang="en-US" sz="2800" dirty="0" err="1"/>
              <a:t>Achromatopsie</a:t>
            </a:r>
            <a:endParaRPr sz="2000" b="1" i="0" u="none" strike="noStrike" cap="none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8" name="Google Shape;258;p6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 </a:t>
            </a:r>
            <a:endParaRPr/>
          </a:p>
        </p:txBody>
      </p:sp>
      <p:sp>
        <p:nvSpPr>
          <p:cNvPr id="7" name="Google Shape;257;p40"/>
          <p:cNvSpPr txBox="1">
            <a:spLocks noGrp="1"/>
          </p:cNvSpPr>
          <p:nvPr>
            <p:ph type="body" idx="1"/>
          </p:nvPr>
        </p:nvSpPr>
        <p:spPr>
          <a:xfrm>
            <a:off x="311700" y="5640847"/>
            <a:ext cx="8520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" sz="1600">
                <a:solidFill>
                  <a:schemeClr val="dk1"/>
                </a:solidFill>
              </a:rPr>
              <a:t>sehr seltene autosomal-rezessive Erbkrankheit der Netzhaut (1:100.000)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" sz="1600">
                <a:solidFill>
                  <a:schemeClr val="dk1"/>
                </a:solidFill>
              </a:rPr>
              <a:t>zerebrale Achromatopsie bei Schlaganfall oder Schädel-Hirn-Trauma: Sehschärfe normal ist und Farbkanten erkannt aber nicht benannt werden können.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 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" name="Google Shape;25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139" y="1905001"/>
            <a:ext cx="3673013" cy="284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138" y="1905001"/>
            <a:ext cx="3699993" cy="284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140" y="4552853"/>
            <a:ext cx="3673024" cy="94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6998" y="4552847"/>
            <a:ext cx="3673024" cy="946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1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"/>
          <p:cNvSpPr txBox="1">
            <a:spLocks noGrp="1"/>
          </p:cNvSpPr>
          <p:nvPr>
            <p:ph type="title" idx="4294967295"/>
          </p:nvPr>
        </p:nvSpPr>
        <p:spPr>
          <a:xfrm>
            <a:off x="914400" y="564776"/>
            <a:ext cx="7313613" cy="14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Untersuchung des Augenhintergrundes</a:t>
            </a:r>
            <a:b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Ophtalmoskopie</a:t>
            </a:r>
            <a:endParaRPr sz="20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4" name="Google Shape;274;p7"/>
          <p:cNvSpPr txBox="1"/>
          <p:nvPr/>
        </p:nvSpPr>
        <p:spPr>
          <a:xfrm>
            <a:off x="1042987" y="2220912"/>
            <a:ext cx="5214937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anatomische Strukturen: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Netzhaut (</a:t>
            </a:r>
            <a:r>
              <a:rPr lang="en-US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Retina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Aderhaut (</a:t>
            </a:r>
            <a:r>
              <a:rPr lang="en-US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Chorioidea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Sehnervenkopf (</a:t>
            </a:r>
            <a:r>
              <a:rPr lang="en-US"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apille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bzw. </a:t>
            </a:r>
            <a:r>
              <a:rPr lang="en-US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Blinder Fleck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Retinagefäße (</a:t>
            </a:r>
            <a:r>
              <a:rPr lang="en-US"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rteria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und </a:t>
            </a:r>
            <a:r>
              <a:rPr lang="en-US"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 centralis retinae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Gelber Fleck (</a:t>
            </a:r>
            <a:r>
              <a:rPr lang="en-US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Macula lutea mit </a:t>
            </a:r>
            <a:r>
              <a:rPr lang="en-US"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ovea centralis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/>
          </a:p>
        </p:txBody>
      </p:sp>
      <p:pic>
        <p:nvPicPr>
          <p:cNvPr id="275" name="Google Shape;275;p7" descr="03_33"/>
          <p:cNvPicPr preferRelativeResize="0"/>
          <p:nvPr/>
        </p:nvPicPr>
        <p:blipFill rotWithShape="1">
          <a:blip r:embed="rId3">
            <a:alphaModFix/>
          </a:blip>
          <a:srcRect l="5261" t="3110" r="20897" b="56443"/>
          <a:stretch/>
        </p:blipFill>
        <p:spPr>
          <a:xfrm>
            <a:off x="1143000" y="4351337"/>
            <a:ext cx="3151187" cy="143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7" descr="03_33"/>
          <p:cNvPicPr preferRelativeResize="0"/>
          <p:nvPr/>
        </p:nvPicPr>
        <p:blipFill rotWithShape="1">
          <a:blip r:embed="rId3">
            <a:alphaModFix/>
          </a:blip>
          <a:srcRect l="5261" t="45510" b="7820"/>
          <a:stretch/>
        </p:blipFill>
        <p:spPr>
          <a:xfrm>
            <a:off x="4872037" y="4351337"/>
            <a:ext cx="3509962" cy="143986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7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 </a:t>
            </a:r>
            <a:endParaRPr/>
          </a:p>
        </p:txBody>
      </p:sp>
      <p:grpSp>
        <p:nvGrpSpPr>
          <p:cNvPr id="278" name="Google Shape;278;p7"/>
          <p:cNvGrpSpPr/>
          <p:nvPr/>
        </p:nvGrpSpPr>
        <p:grpSpPr>
          <a:xfrm>
            <a:off x="6443662" y="1700212"/>
            <a:ext cx="2330450" cy="2444750"/>
            <a:chOff x="4059" y="1071"/>
            <a:chExt cx="1468" cy="1540"/>
          </a:xfrm>
        </p:grpSpPr>
        <p:pic>
          <p:nvPicPr>
            <p:cNvPr id="279" name="Google Shape;279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59" y="1071"/>
              <a:ext cx="1467" cy="1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59" y="2541"/>
              <a:ext cx="1468" cy="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8"/>
          <p:cNvGrpSpPr/>
          <p:nvPr/>
        </p:nvGrpSpPr>
        <p:grpSpPr>
          <a:xfrm>
            <a:off x="2771775" y="4545012"/>
            <a:ext cx="2727325" cy="2165350"/>
            <a:chOff x="1085" y="2955"/>
            <a:chExt cx="1718" cy="1364"/>
          </a:xfrm>
        </p:grpSpPr>
        <p:pic>
          <p:nvPicPr>
            <p:cNvPr id="287" name="Google Shape;287;p8" descr="Astigmatismus nach einer Operation"/>
            <p:cNvPicPr preferRelativeResize="0"/>
            <p:nvPr/>
          </p:nvPicPr>
          <p:blipFill rotWithShape="1">
            <a:blip r:embed="rId3">
              <a:alphaModFix/>
            </a:blip>
            <a:srcRect l="9251" t="-4" r="11718"/>
            <a:stretch/>
          </p:blipFill>
          <p:spPr>
            <a:xfrm>
              <a:off x="1223" y="2955"/>
              <a:ext cx="1344" cy="1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8"/>
            <p:cNvSpPr txBox="1"/>
            <p:nvPr/>
          </p:nvSpPr>
          <p:spPr>
            <a:xfrm>
              <a:off x="1085" y="4107"/>
              <a:ext cx="1718" cy="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mit Korrektur (Zylinderlinsen)</a:t>
              </a:r>
              <a:endParaRPr/>
            </a:p>
          </p:txBody>
        </p:sp>
      </p:grpSp>
      <p:sp>
        <p:nvSpPr>
          <p:cNvPr id="289" name="Google Shape;289;p8"/>
          <p:cNvSpPr txBox="1">
            <a:spLocks noGrp="1"/>
          </p:cNvSpPr>
          <p:nvPr>
            <p:ph type="title" idx="4294967295"/>
          </p:nvPr>
        </p:nvSpPr>
        <p:spPr>
          <a:xfrm>
            <a:off x="914400" y="609600"/>
            <a:ext cx="7313613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Messung der Oberflächenkrümmung</a:t>
            </a:r>
            <a:b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Keratometer</a:t>
            </a:r>
            <a:endParaRPr sz="18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p8"/>
          <p:cNvSpPr txBox="1"/>
          <p:nvPr/>
        </p:nvSpPr>
        <p:spPr>
          <a:xfrm>
            <a:off x="1042987" y="2125662"/>
            <a:ext cx="67691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Messprinzip: Projektion konzentrischer Kreise auf die Cornea</a:t>
            </a:r>
            <a:endParaRPr/>
          </a:p>
        </p:txBody>
      </p:sp>
      <p:grpSp>
        <p:nvGrpSpPr>
          <p:cNvPr id="291" name="Google Shape;291;p8"/>
          <p:cNvGrpSpPr/>
          <p:nvPr/>
        </p:nvGrpSpPr>
        <p:grpSpPr>
          <a:xfrm>
            <a:off x="419100" y="4545012"/>
            <a:ext cx="2214562" cy="2152650"/>
            <a:chOff x="850" y="2963"/>
            <a:chExt cx="1395" cy="1356"/>
          </a:xfrm>
        </p:grpSpPr>
        <p:pic>
          <p:nvPicPr>
            <p:cNvPr id="292" name="Google Shape;292;p8" descr="Astigmatismus vor einer Operation"/>
            <p:cNvPicPr preferRelativeResize="0"/>
            <p:nvPr/>
          </p:nvPicPr>
          <p:blipFill rotWithShape="1">
            <a:blip r:embed="rId4">
              <a:alphaModFix/>
            </a:blip>
            <a:srcRect l="8914" t="738" r="8682"/>
            <a:stretch/>
          </p:blipFill>
          <p:spPr>
            <a:xfrm>
              <a:off x="850" y="2963"/>
              <a:ext cx="1395" cy="1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8"/>
            <p:cNvSpPr txBox="1"/>
            <p:nvPr/>
          </p:nvSpPr>
          <p:spPr>
            <a:xfrm>
              <a:off x="1083" y="4107"/>
              <a:ext cx="1162" cy="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ohne Korrektur</a:t>
              </a:r>
              <a:endParaRPr/>
            </a:p>
          </p:txBody>
        </p:sp>
      </p:grpSp>
      <p:sp>
        <p:nvSpPr>
          <p:cNvPr id="294" name="Google Shape;294;p8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III </a:t>
            </a:r>
            <a:endParaRPr/>
          </a:p>
        </p:txBody>
      </p:sp>
      <p:grpSp>
        <p:nvGrpSpPr>
          <p:cNvPr id="295" name="Google Shape;295;p8"/>
          <p:cNvGrpSpPr/>
          <p:nvPr/>
        </p:nvGrpSpPr>
        <p:grpSpPr>
          <a:xfrm>
            <a:off x="5565775" y="2743200"/>
            <a:ext cx="3444875" cy="3565525"/>
            <a:chOff x="3288" y="1854"/>
            <a:chExt cx="2385" cy="2371"/>
          </a:xfrm>
        </p:grpSpPr>
        <p:sp>
          <p:nvSpPr>
            <p:cNvPr id="296" name="Google Shape;296;p8"/>
            <p:cNvSpPr txBox="1"/>
            <p:nvPr/>
          </p:nvSpPr>
          <p:spPr>
            <a:xfrm>
              <a:off x="3403" y="1945"/>
              <a:ext cx="938" cy="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normale Wölbung</a:t>
              </a:r>
              <a:endParaRPr/>
            </a:p>
          </p:txBody>
        </p:sp>
        <p:sp>
          <p:nvSpPr>
            <p:cNvPr id="297" name="Google Shape;297;p8"/>
            <p:cNvSpPr txBox="1"/>
            <p:nvPr/>
          </p:nvSpPr>
          <p:spPr>
            <a:xfrm>
              <a:off x="4700" y="1854"/>
              <a:ext cx="785" cy="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regulärer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Astigmatismus</a:t>
              </a:r>
              <a:endParaRPr/>
            </a:p>
          </p:txBody>
        </p:sp>
        <p:sp>
          <p:nvSpPr>
            <p:cNvPr id="298" name="Google Shape;298;p8"/>
            <p:cNvSpPr txBox="1"/>
            <p:nvPr/>
          </p:nvSpPr>
          <p:spPr>
            <a:xfrm>
              <a:off x="3503" y="3159"/>
              <a:ext cx="701" cy="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Schnittnarbe</a:t>
              </a:r>
              <a:endParaRPr/>
            </a:p>
          </p:txBody>
        </p:sp>
        <p:sp>
          <p:nvSpPr>
            <p:cNvPr id="299" name="Google Shape;299;p8"/>
            <p:cNvSpPr txBox="1"/>
            <p:nvPr/>
          </p:nvSpPr>
          <p:spPr>
            <a:xfrm>
              <a:off x="4735" y="3079"/>
              <a:ext cx="785" cy="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irregulärem 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Astigmatismus</a:t>
              </a:r>
              <a:endParaRPr/>
            </a:p>
          </p:txBody>
        </p:sp>
        <p:pic>
          <p:nvPicPr>
            <p:cNvPr id="300" name="Google Shape;30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88" y="2140"/>
              <a:ext cx="1134" cy="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31" y="2137"/>
              <a:ext cx="1134" cy="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88" y="3357"/>
              <a:ext cx="1134" cy="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8"/>
            <p:cNvPicPr preferRelativeResize="0"/>
            <p:nvPr/>
          </p:nvPicPr>
          <p:blipFill rotWithShape="1">
            <a:blip r:embed="rId8">
              <a:alphaModFix/>
            </a:blip>
            <a:srcRect t="4295"/>
            <a:stretch/>
          </p:blipFill>
          <p:spPr>
            <a:xfrm>
              <a:off x="4539" y="3356"/>
              <a:ext cx="1134" cy="8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8"/>
          <p:cNvSpPr txBox="1"/>
          <p:nvPr/>
        </p:nvSpPr>
        <p:spPr>
          <a:xfrm>
            <a:off x="1042987" y="2781300"/>
            <a:ext cx="5738812" cy="170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Astigmatismus: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	Refraktionsanomalie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(Brechungsfehler)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 0,5 dpt physiologisch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9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III </a:t>
            </a:r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title" idx="4294967295"/>
          </p:nvPr>
        </p:nvSpPr>
        <p:spPr>
          <a:xfrm>
            <a:off x="919163" y="564312"/>
            <a:ext cx="7313613" cy="134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Funktion der Sehbahn</a:t>
            </a:r>
            <a:b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Visuell evozierte Potentiale (VEPs)</a:t>
            </a:r>
            <a:endParaRPr sz="20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2" name="Google Shape;312;p9"/>
          <p:cNvSpPr txBox="1"/>
          <p:nvPr/>
        </p:nvSpPr>
        <p:spPr>
          <a:xfrm>
            <a:off x="1042987" y="2438400"/>
            <a:ext cx="684212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	EEG-Ableitung kollektiver Potenzialschwankungen der Hirnrinde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auf einen visuellen Reiz</a:t>
            </a:r>
            <a:endParaRPr/>
          </a:p>
        </p:txBody>
      </p:sp>
      <p:grpSp>
        <p:nvGrpSpPr>
          <p:cNvPr id="313" name="Google Shape;313;p9"/>
          <p:cNvGrpSpPr/>
          <p:nvPr/>
        </p:nvGrpSpPr>
        <p:grpSpPr>
          <a:xfrm>
            <a:off x="1979612" y="3213100"/>
            <a:ext cx="1639887" cy="762000"/>
            <a:chOff x="1347788" y="3404393"/>
            <a:chExt cx="1395412" cy="803343"/>
          </a:xfrm>
        </p:grpSpPr>
        <p:cxnSp>
          <p:nvCxnSpPr>
            <p:cNvPr id="314" name="Google Shape;314;p9"/>
            <p:cNvCxnSpPr/>
            <p:nvPr/>
          </p:nvCxnSpPr>
          <p:spPr>
            <a:xfrm rot="5400000">
              <a:off x="1829028" y="3556693"/>
              <a:ext cx="304601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sp>
          <p:nvSpPr>
            <p:cNvPr id="315" name="Google Shape;315;p9"/>
            <p:cNvSpPr txBox="1"/>
            <p:nvPr/>
          </p:nvSpPr>
          <p:spPr>
            <a:xfrm>
              <a:off x="1347788" y="3821127"/>
              <a:ext cx="1395412" cy="386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Calibri"/>
                <a:buNone/>
              </a:pPr>
              <a:r>
                <a:rPr lang="en-US" sz="1800" b="1" i="0" u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Schachbrett</a:t>
              </a:r>
              <a:endParaRPr/>
            </a:p>
          </p:txBody>
        </p:sp>
      </p:grpSp>
      <p:grpSp>
        <p:nvGrpSpPr>
          <p:cNvPr id="316" name="Google Shape;316;p9"/>
          <p:cNvGrpSpPr/>
          <p:nvPr/>
        </p:nvGrpSpPr>
        <p:grpSpPr>
          <a:xfrm>
            <a:off x="3995737" y="3141662"/>
            <a:ext cx="3959225" cy="2881312"/>
            <a:chOff x="2835" y="2069"/>
            <a:chExt cx="2494" cy="1815"/>
          </a:xfrm>
        </p:grpSpPr>
        <p:pic>
          <p:nvPicPr>
            <p:cNvPr id="317" name="Google Shape;317;p9" descr="f06_09"/>
            <p:cNvPicPr preferRelativeResize="0"/>
            <p:nvPr/>
          </p:nvPicPr>
          <p:blipFill rotWithShape="1">
            <a:blip r:embed="rId3">
              <a:alphaModFix/>
            </a:blip>
            <a:srcRect t="8119" r="35567" b="23586"/>
            <a:stretch/>
          </p:blipFill>
          <p:spPr>
            <a:xfrm>
              <a:off x="2835" y="2069"/>
              <a:ext cx="2494" cy="1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9" descr="f06_09"/>
            <p:cNvPicPr preferRelativeResize="0"/>
            <p:nvPr/>
          </p:nvPicPr>
          <p:blipFill rotWithShape="1">
            <a:blip r:embed="rId3">
              <a:alphaModFix/>
            </a:blip>
            <a:srcRect t="89834" r="28047" b="1187"/>
            <a:stretch/>
          </p:blipFill>
          <p:spPr>
            <a:xfrm>
              <a:off x="2835" y="3748"/>
              <a:ext cx="1588" cy="1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9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III </a:t>
            </a:r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title" idx="4294967295"/>
          </p:nvPr>
        </p:nvSpPr>
        <p:spPr>
          <a:xfrm>
            <a:off x="919163" y="564312"/>
            <a:ext cx="7313613" cy="134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Dunkelstrom</a:t>
            </a:r>
            <a:endParaRPr sz="2000" b="1" i="0" u="none" strike="noStrike" cap="none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" name="Google Shape;231;p37"/>
          <p:cNvPicPr preferRelativeResize="0"/>
          <p:nvPr/>
        </p:nvPicPr>
        <p:blipFill rotWithShape="1">
          <a:blip r:embed="rId3">
            <a:alphaModFix/>
          </a:blip>
          <a:srcRect r="52503"/>
          <a:stretch/>
        </p:blipFill>
        <p:spPr>
          <a:xfrm>
            <a:off x="1342442" y="1482854"/>
            <a:ext cx="3190601" cy="508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2;p37"/>
          <p:cNvPicPr preferRelativeResize="0"/>
          <p:nvPr/>
        </p:nvPicPr>
        <p:blipFill rotWithShape="1">
          <a:blip r:embed="rId3">
            <a:alphaModFix/>
          </a:blip>
          <a:srcRect l="47737"/>
          <a:stretch/>
        </p:blipFill>
        <p:spPr>
          <a:xfrm>
            <a:off x="4956321" y="1482854"/>
            <a:ext cx="3510711" cy="5080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8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"/>
          <p:cNvSpPr txBox="1">
            <a:spLocks noGrp="1"/>
          </p:cNvSpPr>
          <p:nvPr>
            <p:ph type="title" idx="4294967295"/>
          </p:nvPr>
        </p:nvSpPr>
        <p:spPr>
          <a:xfrm>
            <a:off x="919163" y="590549"/>
            <a:ext cx="7313613" cy="136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Dunkeladaptation</a:t>
            </a:r>
            <a:b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Adaptometrie</a:t>
            </a:r>
            <a:endParaRPr sz="20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0" name="Google Shape;330;p11"/>
          <p:cNvSpPr txBox="1"/>
          <p:nvPr/>
        </p:nvSpPr>
        <p:spPr>
          <a:xfrm>
            <a:off x="539750" y="2362200"/>
            <a:ext cx="6862800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Adaption =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Anpassung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Auges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unterschiedliche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Helligkeit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1" i="0" u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Anpassungsvorgänge</a:t>
            </a:r>
            <a:r>
              <a:rPr lang="en-US" sz="1800" b="1" i="0" u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 der </a:t>
            </a:r>
            <a:r>
              <a:rPr lang="en-US" sz="1800" b="1" i="0" u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Netzhaut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Photorezeptoren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ändern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ihre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Empfindlichkeit</a:t>
            </a:r>
            <a:r>
              <a:rPr lang="en-US"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Helladaptation</a:t>
            </a:r>
            <a:r>
              <a:rPr lang="en-US" sz="18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US" sz="18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dunkel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hell: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18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wenige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Sekunden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Dunkeladaptation</a:t>
            </a:r>
            <a:r>
              <a:rPr lang="en-US" sz="18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hell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dunkel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ca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30 min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Kohlrauschknick</a:t>
            </a:r>
            <a:r>
              <a:rPr lang="en-US" sz="18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lang="en-US" sz="18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Zapfen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Stäbchen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ca</a:t>
            </a:r>
            <a:r>
              <a:rPr lang="en-US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10 min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11" descr="adaptometrie,orig-kurve"/>
          <p:cNvPicPr preferRelativeResize="0"/>
          <p:nvPr/>
        </p:nvPicPr>
        <p:blipFill rotWithShape="1">
          <a:blip r:embed="rId3">
            <a:alphaModFix/>
          </a:blip>
          <a:srcRect t="5973" b="6825"/>
          <a:stretch/>
        </p:blipFill>
        <p:spPr>
          <a:xfrm>
            <a:off x="6189662" y="836612"/>
            <a:ext cx="2774950" cy="14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1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III </a:t>
            </a:r>
            <a:endParaRPr/>
          </a:p>
        </p:txBody>
      </p:sp>
      <p:grpSp>
        <p:nvGrpSpPr>
          <p:cNvPr id="333" name="Google Shape;333;p11"/>
          <p:cNvGrpSpPr/>
          <p:nvPr/>
        </p:nvGrpSpPr>
        <p:grpSpPr>
          <a:xfrm>
            <a:off x="5076825" y="3716337"/>
            <a:ext cx="3867150" cy="2905125"/>
            <a:chOff x="3198" y="2341"/>
            <a:chExt cx="2436" cy="1830"/>
          </a:xfrm>
        </p:grpSpPr>
        <p:pic>
          <p:nvPicPr>
            <p:cNvPr id="334" name="Google Shape;334;p11" descr="KP23_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98" y="2341"/>
              <a:ext cx="2436" cy="18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1"/>
            <p:cNvSpPr txBox="1"/>
            <p:nvPr/>
          </p:nvSpPr>
          <p:spPr>
            <a:xfrm>
              <a:off x="4066" y="2473"/>
              <a:ext cx="492" cy="2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75" tIns="18275" rIns="18275" bIns="18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Stäbchen-</a:t>
              </a:r>
              <a:endParaRPr/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adaptation    </a:t>
              </a:r>
              <a:endParaRPr/>
            </a:p>
          </p:txBody>
        </p:sp>
        <p:sp>
          <p:nvSpPr>
            <p:cNvPr id="336" name="Google Shape;336;p11"/>
            <p:cNvSpPr txBox="1"/>
            <p:nvPr/>
          </p:nvSpPr>
          <p:spPr>
            <a:xfrm>
              <a:off x="4764" y="3125"/>
              <a:ext cx="658" cy="1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75" tIns="18275" rIns="18275" bIns="18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Zapfenadaptation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"/>
          <p:cNvSpPr txBox="1">
            <a:spLocks noGrp="1"/>
          </p:cNvSpPr>
          <p:nvPr>
            <p:ph type="title" idx="4294967295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Der dioptrische Apparat</a:t>
            </a:r>
            <a:endParaRPr/>
          </a:p>
        </p:txBody>
      </p:sp>
      <p:sp>
        <p:nvSpPr>
          <p:cNvPr id="184" name="Google Shape;184;p2"/>
          <p:cNvSpPr txBox="1"/>
          <p:nvPr/>
        </p:nvSpPr>
        <p:spPr>
          <a:xfrm>
            <a:off x="1039812" y="1412875"/>
            <a:ext cx="41036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Brechkraft [dpt]  =  1 / Brennweite f</a:t>
            </a:r>
            <a:endParaRPr/>
          </a:p>
        </p:txBody>
      </p:sp>
      <p:sp>
        <p:nvSpPr>
          <p:cNvPr id="185" name="Google Shape;185;p2"/>
          <p:cNvSpPr txBox="1"/>
          <p:nvPr/>
        </p:nvSpPr>
        <p:spPr>
          <a:xfrm>
            <a:off x="1066800" y="5732462"/>
            <a:ext cx="4945062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Bild auf Netzhaut:  umgekehrt, verkleinert</a:t>
            </a:r>
            <a:endParaRPr/>
          </a:p>
        </p:txBody>
      </p:sp>
      <p:sp>
        <p:nvSpPr>
          <p:cNvPr id="186" name="Google Shape;186;p2"/>
          <p:cNvSpPr txBox="1"/>
          <p:nvPr/>
        </p:nvSpPr>
        <p:spPr>
          <a:xfrm>
            <a:off x="1066800" y="4870450"/>
            <a:ext cx="37925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Gesamtbrechkraft des Auges:</a:t>
            </a:r>
            <a:endParaRPr/>
          </a:p>
        </p:txBody>
      </p:sp>
      <p:sp>
        <p:nvSpPr>
          <p:cNvPr id="187" name="Google Shape;187;p2"/>
          <p:cNvSpPr txBox="1"/>
          <p:nvPr/>
        </p:nvSpPr>
        <p:spPr>
          <a:xfrm>
            <a:off x="4211637" y="4870450"/>
            <a:ext cx="9747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58,8 dpt</a:t>
            </a:r>
            <a:endParaRPr/>
          </a:p>
        </p:txBody>
      </p:sp>
      <p:sp>
        <p:nvSpPr>
          <p:cNvPr id="188" name="Google Shape;188;p2"/>
          <p:cNvSpPr txBox="1"/>
          <p:nvPr/>
        </p:nvSpPr>
        <p:spPr>
          <a:xfrm>
            <a:off x="1042987" y="2133600"/>
            <a:ext cx="4968875" cy="243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Zusammengesetztes System: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Hornhaut (+43 dpt)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vordere / hintere Augenkammern (-3,7 dpt)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Pupille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Linse (+19,5 bis ~30 dpt)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Glaskörper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370" y="1047208"/>
            <a:ext cx="5143672" cy="5284319"/>
          </a:xfrm>
          <a:prstGeom prst="rect">
            <a:avLst/>
          </a:prstGeom>
        </p:spPr>
      </p:pic>
      <p:sp>
        <p:nvSpPr>
          <p:cNvPr id="183" name="Google Shape;183;p2"/>
          <p:cNvSpPr txBox="1">
            <a:spLocks noGrp="1"/>
          </p:cNvSpPr>
          <p:nvPr>
            <p:ph type="title" idx="4294967295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Akkomodation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9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"/>
          <p:cNvSpPr txBox="1">
            <a:spLocks noGrp="1"/>
          </p:cNvSpPr>
          <p:nvPr>
            <p:ph type="title" idx="4294967295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Kurzsichtigkeit</a:t>
            </a:r>
            <a:r>
              <a:rPr lang="en-US" sz="2800" b="1" i="0" u="none" strike="noStrike" cap="none" dirty="0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    vs.    </a:t>
            </a: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Weitsichtigkeit</a:t>
            </a:r>
            <a:endParaRPr dirty="0"/>
          </a:p>
        </p:txBody>
      </p:sp>
      <p:pic>
        <p:nvPicPr>
          <p:cNvPr id="4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951175"/>
            <a:ext cx="3835970" cy="34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419" y="1951175"/>
            <a:ext cx="3943982" cy="346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2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"/>
          <p:cNvSpPr txBox="1">
            <a:spLocks noGrp="1"/>
          </p:cNvSpPr>
          <p:nvPr>
            <p:ph type="title" idx="4294967295"/>
          </p:nvPr>
        </p:nvSpPr>
        <p:spPr>
          <a:xfrm>
            <a:off x="838200" y="685800"/>
            <a:ext cx="75438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Bestimmung der Akkommodationsbreite nach Christoph Scheiner</a:t>
            </a:r>
            <a:b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Scheinersches  Optometer </a:t>
            </a:r>
            <a:endParaRPr sz="2000" b="1" i="0" u="none" strike="noStrike" cap="none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5" name="Google Shape;195;p3"/>
          <p:cNvSpPr txBox="1"/>
          <p:nvPr/>
        </p:nvSpPr>
        <p:spPr>
          <a:xfrm>
            <a:off x="1143000" y="3101975"/>
            <a:ext cx="7316787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	Anpassung der Brechkraft des Auges, um Gegenstände scharf auf 	der Netzhaut abzubilden</a:t>
            </a:r>
            <a:endParaRPr/>
          </a:p>
        </p:txBody>
      </p:sp>
      <p:sp>
        <p:nvSpPr>
          <p:cNvPr id="196" name="Google Shape;196;p3"/>
          <p:cNvSpPr txBox="1"/>
          <p:nvPr/>
        </p:nvSpPr>
        <p:spPr>
          <a:xfrm>
            <a:off x="1136650" y="4005262"/>
            <a:ext cx="30241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Akkommodationsbreite</a:t>
            </a:r>
            <a:endParaRPr/>
          </a:p>
        </p:txBody>
      </p:sp>
      <p:sp>
        <p:nvSpPr>
          <p:cNvPr id="197" name="Google Shape;197;p3"/>
          <p:cNvSpPr txBox="1"/>
          <p:nvPr/>
        </p:nvSpPr>
        <p:spPr>
          <a:xfrm>
            <a:off x="1143000" y="4443412"/>
            <a:ext cx="72390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	Brechkraftzunahme von Ferne zur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maximalen Nähe</a:t>
            </a:r>
            <a:endParaRPr/>
          </a:p>
        </p:txBody>
      </p:sp>
      <p:sp>
        <p:nvSpPr>
          <p:cNvPr id="198" name="Google Shape;198;p3"/>
          <p:cNvSpPr txBox="1"/>
          <p:nvPr/>
        </p:nvSpPr>
        <p:spPr>
          <a:xfrm>
            <a:off x="1136650" y="2657475"/>
            <a:ext cx="30241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Akkommodation</a:t>
            </a:r>
            <a:endParaRPr/>
          </a:p>
        </p:txBody>
      </p:sp>
      <p:sp>
        <p:nvSpPr>
          <p:cNvPr id="199" name="Google Shape;199;p3"/>
          <p:cNvSpPr txBox="1"/>
          <p:nvPr/>
        </p:nvSpPr>
        <p:spPr>
          <a:xfrm>
            <a:off x="1162050" y="5540375"/>
            <a:ext cx="8018462" cy="77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Akkommodationsbreite [dpt]   =   ___________   -   ___________</a:t>
            </a:r>
            <a:endParaRPr/>
          </a:p>
        </p:txBody>
      </p:sp>
      <p:sp>
        <p:nvSpPr>
          <p:cNvPr id="200" name="Google Shape;200;p3"/>
          <p:cNvSpPr txBox="1"/>
          <p:nvPr/>
        </p:nvSpPr>
        <p:spPr>
          <a:xfrm>
            <a:off x="5086350" y="5843587"/>
            <a:ext cx="1717675" cy="77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Nahpunkt [m]</a:t>
            </a:r>
            <a:endParaRPr/>
          </a:p>
        </p:txBody>
      </p:sp>
      <p:sp>
        <p:nvSpPr>
          <p:cNvPr id="201" name="Google Shape;201;p3"/>
          <p:cNvSpPr txBox="1"/>
          <p:nvPr/>
        </p:nvSpPr>
        <p:spPr>
          <a:xfrm>
            <a:off x="6723062" y="5843587"/>
            <a:ext cx="1654175" cy="77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Fernpunkt [m]</a:t>
            </a: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 </a:t>
            </a:r>
            <a:endParaRPr/>
          </a:p>
        </p:txBody>
      </p:sp>
      <p:sp>
        <p:nvSpPr>
          <p:cNvPr id="203" name="Google Shape;203;p3"/>
          <p:cNvSpPr txBox="1"/>
          <p:nvPr/>
        </p:nvSpPr>
        <p:spPr>
          <a:xfrm>
            <a:off x="1143000" y="5540375"/>
            <a:ext cx="70866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Berechnung:</a:t>
            </a:r>
            <a:endParaRPr/>
          </a:p>
        </p:txBody>
      </p:sp>
      <p:pic>
        <p:nvPicPr>
          <p:cNvPr id="204" name="Google Shape;204;p3" descr="Akkomodbreite.ai"/>
          <p:cNvPicPr preferRelativeResize="0"/>
          <p:nvPr/>
        </p:nvPicPr>
        <p:blipFill rotWithShape="1">
          <a:blip r:embed="rId3">
            <a:alphaModFix/>
          </a:blip>
          <a:srcRect l="5033" t="9484" r="6036" b="50201"/>
          <a:stretch/>
        </p:blipFill>
        <p:spPr>
          <a:xfrm>
            <a:off x="5311775" y="3581400"/>
            <a:ext cx="3363912" cy="2157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"/>
          <p:cNvSpPr txBox="1">
            <a:spLocks noGrp="1"/>
          </p:cNvSpPr>
          <p:nvPr>
            <p:ph type="title" idx="4294967295"/>
          </p:nvPr>
        </p:nvSpPr>
        <p:spPr>
          <a:xfrm>
            <a:off x="914400" y="609601"/>
            <a:ext cx="7313613" cy="121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2592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Visusbestimmung</a:t>
            </a:r>
            <a:r>
              <a:rPr lang="en-US"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en-US" sz="5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Schrift-, Bildtafeln, Landoldringe</a:t>
            </a:r>
            <a:endParaRPr sz="20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1" name="Google Shape;211;p4"/>
          <p:cNvSpPr txBox="1"/>
          <p:nvPr/>
        </p:nvSpPr>
        <p:spPr>
          <a:xfrm>
            <a:off x="846137" y="2198687"/>
            <a:ext cx="5229225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Visus = Sehschärfe an der Stelle des schärfsten Sehens</a:t>
            </a:r>
            <a:endParaRPr/>
          </a:p>
        </p:txBody>
      </p:sp>
      <p:pic>
        <p:nvPicPr>
          <p:cNvPr id="212" name="Google Shape;2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6162" y="692150"/>
            <a:ext cx="847725" cy="176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1150" y="692150"/>
            <a:ext cx="719137" cy="176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6600" y="692150"/>
            <a:ext cx="679450" cy="176053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 </a:t>
            </a:r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5076825" y="2997200"/>
            <a:ext cx="3743325" cy="1290637"/>
            <a:chOff x="3107" y="1978"/>
            <a:chExt cx="2358" cy="813"/>
          </a:xfrm>
        </p:grpSpPr>
        <p:pic>
          <p:nvPicPr>
            <p:cNvPr id="217" name="Google Shape;217;p4" descr="KP23_14"/>
            <p:cNvPicPr preferRelativeResize="0"/>
            <p:nvPr/>
          </p:nvPicPr>
          <p:blipFill rotWithShape="1">
            <a:blip r:embed="rId6">
              <a:alphaModFix/>
            </a:blip>
            <a:srcRect b="74218"/>
            <a:stretch/>
          </p:blipFill>
          <p:spPr>
            <a:xfrm>
              <a:off x="3107" y="1978"/>
              <a:ext cx="2358" cy="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4" descr="KP23_14"/>
            <p:cNvPicPr preferRelativeResize="0"/>
            <p:nvPr/>
          </p:nvPicPr>
          <p:blipFill rotWithShape="1">
            <a:blip r:embed="rId6">
              <a:alphaModFix/>
            </a:blip>
            <a:srcRect t="94418"/>
            <a:stretch/>
          </p:blipFill>
          <p:spPr>
            <a:xfrm>
              <a:off x="3107" y="2678"/>
              <a:ext cx="1723" cy="1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9" name="Google Shape;219;p4"/>
          <p:cNvGrpSpPr/>
          <p:nvPr/>
        </p:nvGrpSpPr>
        <p:grpSpPr>
          <a:xfrm>
            <a:off x="971550" y="2997200"/>
            <a:ext cx="3429000" cy="3313112"/>
            <a:chOff x="567" y="1797"/>
            <a:chExt cx="2160" cy="2087"/>
          </a:xfrm>
        </p:grpSpPr>
        <p:pic>
          <p:nvPicPr>
            <p:cNvPr id="220" name="Google Shape;220;p4" descr="Kap16_22"/>
            <p:cNvPicPr preferRelativeResize="0"/>
            <p:nvPr/>
          </p:nvPicPr>
          <p:blipFill rotWithShape="1">
            <a:blip r:embed="rId7">
              <a:alphaModFix/>
            </a:blip>
            <a:srcRect b="-7189"/>
            <a:stretch/>
          </p:blipFill>
          <p:spPr>
            <a:xfrm>
              <a:off x="567" y="1797"/>
              <a:ext cx="2160" cy="2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4"/>
            <p:cNvPicPr preferRelativeResize="0"/>
            <p:nvPr/>
          </p:nvPicPr>
          <p:blipFill rotWithShape="1">
            <a:blip r:embed="rId8">
              <a:alphaModFix/>
            </a:blip>
            <a:srcRect b="53741"/>
            <a:stretch/>
          </p:blipFill>
          <p:spPr>
            <a:xfrm>
              <a:off x="567" y="3730"/>
              <a:ext cx="1452" cy="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4" descr="Kap16_22"/>
            <p:cNvPicPr preferRelativeResize="0"/>
            <p:nvPr/>
          </p:nvPicPr>
          <p:blipFill rotWithShape="1">
            <a:blip r:embed="rId7">
              <a:alphaModFix/>
            </a:blip>
            <a:srcRect l="12593" t="18643" r="58009" b="37133"/>
            <a:stretch/>
          </p:blipFill>
          <p:spPr>
            <a:xfrm>
              <a:off x="2018" y="2024"/>
              <a:ext cx="635" cy="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4"/>
            <p:cNvSpPr txBox="1"/>
            <p:nvPr/>
          </p:nvSpPr>
          <p:spPr>
            <a:xfrm>
              <a:off x="2004" y="2176"/>
              <a:ext cx="718" cy="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photopisches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Sehen (Tag)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skotopisches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Sehen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(Dämmerung)</a:t>
              </a:r>
              <a:endParaRPr/>
            </a:p>
          </p:txBody>
        </p:sp>
        <p:cxnSp>
          <p:nvCxnSpPr>
            <p:cNvPr id="224" name="Google Shape;224;p4"/>
            <p:cNvCxnSpPr/>
            <p:nvPr/>
          </p:nvCxnSpPr>
          <p:spPr>
            <a:xfrm flipH="1">
              <a:off x="1927" y="2387"/>
              <a:ext cx="227" cy="18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225" name="Google Shape;225;p4"/>
            <p:cNvCxnSpPr/>
            <p:nvPr/>
          </p:nvCxnSpPr>
          <p:spPr>
            <a:xfrm>
              <a:off x="2381" y="3022"/>
              <a:ext cx="0" cy="27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226" name="Google Shape;226;p4"/>
          <p:cNvGrpSpPr/>
          <p:nvPr/>
        </p:nvGrpSpPr>
        <p:grpSpPr>
          <a:xfrm>
            <a:off x="5076825" y="4675187"/>
            <a:ext cx="2952750" cy="1058862"/>
            <a:chOff x="521" y="1706"/>
            <a:chExt cx="1860" cy="667"/>
          </a:xfrm>
        </p:grpSpPr>
        <p:sp>
          <p:nvSpPr>
            <p:cNvPr id="227" name="Google Shape;227;p4"/>
            <p:cNvSpPr txBox="1"/>
            <p:nvPr/>
          </p:nvSpPr>
          <p:spPr>
            <a:xfrm>
              <a:off x="521" y="1706"/>
              <a:ext cx="1860" cy="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 = 1 / 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α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(Winkelminuten</a:t>
              </a:r>
              <a:r>
                <a:rPr lang="en-US" sz="18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-1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 =  </a:t>
              </a:r>
              <a:endParaRPr/>
            </a:p>
          </p:txBody>
        </p:sp>
        <p:sp>
          <p:nvSpPr>
            <p:cNvPr id="228" name="Google Shape;228;p4"/>
            <p:cNvSpPr txBox="1"/>
            <p:nvPr/>
          </p:nvSpPr>
          <p:spPr>
            <a:xfrm>
              <a:off x="793" y="1969"/>
              <a:ext cx="1446" cy="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Betrachterabstand (m)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Sollwert (m)</a:t>
              </a:r>
              <a:endParaRPr/>
            </a:p>
          </p:txBody>
        </p:sp>
        <p:cxnSp>
          <p:nvCxnSpPr>
            <p:cNvPr id="229" name="Google Shape;229;p4"/>
            <p:cNvCxnSpPr/>
            <p:nvPr/>
          </p:nvCxnSpPr>
          <p:spPr>
            <a:xfrm>
              <a:off x="867" y="2166"/>
              <a:ext cx="131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 descr="auge"/>
          <p:cNvPicPr preferRelativeResize="0"/>
          <p:nvPr/>
        </p:nvPicPr>
        <p:blipFill rotWithShape="1">
          <a:blip r:embed="rId3">
            <a:alphaModFix/>
          </a:blip>
          <a:srcRect b="9676"/>
          <a:stretch/>
        </p:blipFill>
        <p:spPr>
          <a:xfrm>
            <a:off x="7162800" y="685800"/>
            <a:ext cx="151447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"/>
          <p:cNvSpPr txBox="1">
            <a:spLocks noGrp="1"/>
          </p:cNvSpPr>
          <p:nvPr>
            <p:ph type="title" idx="4294967295"/>
          </p:nvPr>
        </p:nvSpPr>
        <p:spPr>
          <a:xfrm>
            <a:off x="915193" y="781544"/>
            <a:ext cx="7313613" cy="163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Gesichtsfeldbestimmung</a:t>
            </a:r>
            <a:b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Perimetrie</a:t>
            </a:r>
            <a:b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20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7" name="Google Shape;237;p5"/>
          <p:cNvSpPr txBox="1"/>
          <p:nvPr/>
        </p:nvSpPr>
        <p:spPr>
          <a:xfrm>
            <a:off x="1050925" y="2971800"/>
            <a:ext cx="4429125" cy="98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monokulares Gesichtsfeld 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jener Teil der visuellen Welt, der mit einem</a:t>
            </a:r>
            <a:r>
              <a:rPr lang="en-US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unbewegten Auge wahrgenommen wird</a:t>
            </a:r>
            <a:endParaRPr/>
          </a:p>
        </p:txBody>
      </p:sp>
      <p:grpSp>
        <p:nvGrpSpPr>
          <p:cNvPr id="238" name="Google Shape;238;p5"/>
          <p:cNvGrpSpPr/>
          <p:nvPr/>
        </p:nvGrpSpPr>
        <p:grpSpPr>
          <a:xfrm>
            <a:off x="1619250" y="4076700"/>
            <a:ext cx="2817812" cy="801687"/>
            <a:chOff x="816" y="2340"/>
            <a:chExt cx="1775" cy="505"/>
          </a:xfrm>
        </p:grpSpPr>
        <p:sp>
          <p:nvSpPr>
            <p:cNvPr id="239" name="Google Shape;239;p5"/>
            <p:cNvSpPr txBox="1"/>
            <p:nvPr/>
          </p:nvSpPr>
          <p:spPr>
            <a:xfrm>
              <a:off x="816" y="2432"/>
              <a:ext cx="528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weißes</a:t>
              </a:r>
              <a:endParaRPr/>
            </a:p>
          </p:txBody>
        </p:sp>
        <p:sp>
          <p:nvSpPr>
            <p:cNvPr id="240" name="Google Shape;240;p5"/>
            <p:cNvSpPr txBox="1"/>
            <p:nvPr/>
          </p:nvSpPr>
          <p:spPr>
            <a:xfrm>
              <a:off x="2007" y="2432"/>
              <a:ext cx="584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farbiges</a:t>
              </a:r>
              <a:endParaRPr/>
            </a:p>
          </p:txBody>
        </p:sp>
        <p:sp>
          <p:nvSpPr>
            <p:cNvPr id="241" name="Google Shape;241;p5"/>
            <p:cNvSpPr txBox="1"/>
            <p:nvPr/>
          </p:nvSpPr>
          <p:spPr>
            <a:xfrm>
              <a:off x="1440" y="2614"/>
              <a:ext cx="461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Licht</a:t>
              </a:r>
              <a:endParaRPr/>
            </a:p>
          </p:txBody>
        </p:sp>
        <p:grpSp>
          <p:nvGrpSpPr>
            <p:cNvPr id="242" name="Google Shape;242;p5"/>
            <p:cNvGrpSpPr/>
            <p:nvPr/>
          </p:nvGrpSpPr>
          <p:grpSpPr>
            <a:xfrm>
              <a:off x="1333" y="2340"/>
              <a:ext cx="680" cy="91"/>
              <a:chOff x="4649" y="2250"/>
              <a:chExt cx="680" cy="91"/>
            </a:xfrm>
          </p:grpSpPr>
          <p:cxnSp>
            <p:nvCxnSpPr>
              <p:cNvPr id="243" name="Google Shape;243;p5"/>
              <p:cNvCxnSpPr/>
              <p:nvPr/>
            </p:nvCxnSpPr>
            <p:spPr>
              <a:xfrm flipH="1">
                <a:off x="4649" y="2250"/>
                <a:ext cx="136" cy="9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5193" y="2250"/>
                <a:ext cx="136" cy="9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</p:cxnSp>
        </p:grpSp>
      </p:grpSp>
      <p:sp>
        <p:nvSpPr>
          <p:cNvPr id="245" name="Google Shape;245;p5"/>
          <p:cNvSpPr txBox="1"/>
          <p:nvPr/>
        </p:nvSpPr>
        <p:spPr>
          <a:xfrm>
            <a:off x="1023937" y="2403475"/>
            <a:ext cx="75009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Bestimmung monokularer Gesichtsfelder und Gesichtsfeldausfälle (Skotome)</a:t>
            </a:r>
            <a:endParaRPr/>
          </a:p>
        </p:txBody>
      </p:sp>
      <p:sp>
        <p:nvSpPr>
          <p:cNvPr id="246" name="Google Shape;246;p5"/>
          <p:cNvSpPr txBox="1"/>
          <p:nvPr/>
        </p:nvSpPr>
        <p:spPr>
          <a:xfrm>
            <a:off x="1038225" y="5157787"/>
            <a:ext cx="2968625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blinder Fleck ca. 15° temporal</a:t>
            </a:r>
            <a:endParaRPr/>
          </a:p>
        </p:txBody>
      </p:sp>
      <p:sp>
        <p:nvSpPr>
          <p:cNvPr id="247" name="Google Shape;247;p5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 </a:t>
            </a:r>
            <a:endParaRPr/>
          </a:p>
        </p:txBody>
      </p:sp>
      <p:grpSp>
        <p:nvGrpSpPr>
          <p:cNvPr id="248" name="Google Shape;248;p5"/>
          <p:cNvGrpSpPr/>
          <p:nvPr/>
        </p:nvGrpSpPr>
        <p:grpSpPr>
          <a:xfrm>
            <a:off x="5580062" y="3213100"/>
            <a:ext cx="3154362" cy="3163887"/>
            <a:chOff x="3560" y="2254"/>
            <a:chExt cx="1987" cy="1993"/>
          </a:xfrm>
        </p:grpSpPr>
        <p:pic>
          <p:nvPicPr>
            <p:cNvPr id="249" name="Google Shape;249;p5" descr="KP23_17"/>
            <p:cNvPicPr preferRelativeResize="0"/>
            <p:nvPr/>
          </p:nvPicPr>
          <p:blipFill rotWithShape="1">
            <a:blip r:embed="rId4">
              <a:alphaModFix/>
            </a:blip>
            <a:srcRect l="46339" t="-48" b="3955"/>
            <a:stretch/>
          </p:blipFill>
          <p:spPr>
            <a:xfrm>
              <a:off x="3560" y="2254"/>
              <a:ext cx="1987" cy="1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5" descr="KP23_17"/>
            <p:cNvPicPr preferRelativeResize="0"/>
            <p:nvPr/>
          </p:nvPicPr>
          <p:blipFill rotWithShape="1">
            <a:blip r:embed="rId4">
              <a:alphaModFix/>
            </a:blip>
            <a:srcRect l="-216" t="93731" r="67134" b="-337"/>
            <a:stretch/>
          </p:blipFill>
          <p:spPr>
            <a:xfrm>
              <a:off x="3560" y="4092"/>
              <a:ext cx="1225" cy="1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 txBox="1">
            <a:spLocks noGrp="1"/>
          </p:cNvSpPr>
          <p:nvPr>
            <p:ph type="title" idx="4294967295"/>
          </p:nvPr>
        </p:nvSpPr>
        <p:spPr>
          <a:xfrm>
            <a:off x="914400" y="609601"/>
            <a:ext cx="7313613" cy="12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Prüfung des Farbsinnes </a:t>
            </a:r>
            <a: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en-US" sz="28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Farbtafeln und Anomaloskop</a:t>
            </a:r>
            <a:endParaRPr sz="20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6" name="Google Shape;256;p6"/>
          <p:cNvSpPr txBox="1"/>
          <p:nvPr/>
        </p:nvSpPr>
        <p:spPr>
          <a:xfrm>
            <a:off x="1187450" y="2205037"/>
            <a:ext cx="5113337" cy="99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Ishihara-Farbtafeln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Abschätzung von Farbsehschwächen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(z.B. Rot-Grün- oder Gelb-Blau-Sehschwäche) </a:t>
            </a:r>
            <a:endParaRPr/>
          </a:p>
        </p:txBody>
      </p:sp>
      <p:sp>
        <p:nvSpPr>
          <p:cNvPr id="257" name="Google Shape;257;p6"/>
          <p:cNvSpPr txBox="1"/>
          <p:nvPr/>
        </p:nvSpPr>
        <p:spPr>
          <a:xfrm>
            <a:off x="1187450" y="3575050"/>
            <a:ext cx="2992437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Anomaloskop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Spektralfarbenmischapparat</a:t>
            </a:r>
            <a:endParaRPr/>
          </a:p>
        </p:txBody>
      </p:sp>
      <p:sp>
        <p:nvSpPr>
          <p:cNvPr id="258" name="Google Shape;258;p6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 </a:t>
            </a:r>
            <a:endParaRPr/>
          </a:p>
        </p:txBody>
      </p:sp>
      <p:grpSp>
        <p:nvGrpSpPr>
          <p:cNvPr id="259" name="Google Shape;259;p6"/>
          <p:cNvGrpSpPr/>
          <p:nvPr/>
        </p:nvGrpSpPr>
        <p:grpSpPr>
          <a:xfrm>
            <a:off x="7486650" y="3933825"/>
            <a:ext cx="1477962" cy="2449512"/>
            <a:chOff x="807" y="2704"/>
            <a:chExt cx="931" cy="1543"/>
          </a:xfrm>
        </p:grpSpPr>
        <p:pic>
          <p:nvPicPr>
            <p:cNvPr id="260" name="Google Shape;260;p6"/>
            <p:cNvPicPr preferRelativeResize="0"/>
            <p:nvPr/>
          </p:nvPicPr>
          <p:blipFill rotWithShape="1">
            <a:blip r:embed="rId3">
              <a:alphaModFix/>
            </a:blip>
            <a:srcRect b="-324"/>
            <a:stretch/>
          </p:blipFill>
          <p:spPr>
            <a:xfrm>
              <a:off x="807" y="2704"/>
              <a:ext cx="849" cy="1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928" y="3431"/>
              <a:ext cx="1537" cy="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6"/>
          <p:cNvGrpSpPr/>
          <p:nvPr/>
        </p:nvGrpSpPr>
        <p:grpSpPr>
          <a:xfrm>
            <a:off x="1223962" y="4445001"/>
            <a:ext cx="5891212" cy="1954213"/>
            <a:chOff x="793" y="2614"/>
            <a:chExt cx="3711" cy="1231"/>
          </a:xfrm>
        </p:grpSpPr>
        <p:sp>
          <p:nvSpPr>
            <p:cNvPr id="263" name="Google Shape;263;p6"/>
            <p:cNvSpPr txBox="1"/>
            <p:nvPr/>
          </p:nvSpPr>
          <p:spPr>
            <a:xfrm>
              <a:off x="2404" y="2614"/>
              <a:ext cx="2100" cy="1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Grünanteil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b="0" i="0" u="none" strike="noStrike" cap="none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Vp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r>
                <a:rPr lang="en-US" sz="1800" b="0" i="0" u="none" strike="noStrike" cap="none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Grünanteil</a:t>
              </a:r>
              <a:r>
                <a:rPr lang="en-US" sz="18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Rotanteil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Vp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Rotanteil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ahoma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Vp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=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Versuchsperson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N =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Farbtüchtiger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ahoma"/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Normwerte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0,7 – 1,4</a:t>
              </a:r>
              <a:endParaRPr dirty="0"/>
            </a:p>
          </p:txBody>
        </p:sp>
        <p:sp>
          <p:nvSpPr>
            <p:cNvPr id="264" name="Google Shape;264;p6"/>
            <p:cNvSpPr txBox="1"/>
            <p:nvPr/>
          </p:nvSpPr>
          <p:spPr>
            <a:xfrm>
              <a:off x="793" y="2750"/>
              <a:ext cx="2700" cy="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Anomaliequotient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(AQ)  =	           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</a:t>
              </a:r>
              <a:r>
                <a:rPr lang="en-US" sz="18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dirty="0"/>
            </a:p>
          </p:txBody>
        </p:sp>
        <p:cxnSp>
          <p:nvCxnSpPr>
            <p:cNvPr id="265" name="Google Shape;265;p6"/>
            <p:cNvCxnSpPr/>
            <p:nvPr/>
          </p:nvCxnSpPr>
          <p:spPr>
            <a:xfrm>
              <a:off x="2448" y="2840"/>
              <a:ext cx="862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3486" y="2840"/>
              <a:ext cx="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pic>
        <p:nvPicPr>
          <p:cNvPr id="267" name="Google Shape;26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34262" y="1979612"/>
            <a:ext cx="1439862" cy="144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5962" y="1984375"/>
            <a:ext cx="1439862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 txBox="1">
            <a:spLocks noGrp="1"/>
          </p:cNvSpPr>
          <p:nvPr>
            <p:ph type="title" idx="4294967295"/>
          </p:nvPr>
        </p:nvSpPr>
        <p:spPr>
          <a:xfrm>
            <a:off x="914400" y="609601"/>
            <a:ext cx="7313613" cy="12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 b="1" i="0" u="none" strike="noStrike" cap="none" dirty="0" err="1" smtClean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Farbsehen</a:t>
            </a:r>
            <a:endParaRPr sz="2000" b="1" i="0" u="none" strike="noStrike" cap="none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8" name="Google Shape;258;p6"/>
          <p:cNvSpPr/>
          <p:nvPr/>
        </p:nvSpPr>
        <p:spPr>
          <a:xfrm>
            <a:off x="0" y="0"/>
            <a:ext cx="9144000" cy="533400"/>
          </a:xfrm>
          <a:prstGeom prst="roundRect">
            <a:avLst>
              <a:gd name="adj" fmla="val 10522"/>
            </a:avLst>
          </a:prstGeom>
          <a:solidFill>
            <a:srgbClr val="D8D8D8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6000" endPos="20000" dist="12700" dir="5400000" sy="-100000" rotWithShape="0"/>
          </a:effectLst>
        </p:spPr>
        <p:txBody>
          <a:bodyPr spcFirstLastPara="1" wrap="square" lIns="180000" tIns="36000" rIns="180000" bIns="360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Noto Sans Symbols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Station II </a:t>
            </a:r>
            <a:endParaRPr/>
          </a:p>
        </p:txBody>
      </p:sp>
      <p:pic>
        <p:nvPicPr>
          <p:cNvPr id="16" name="Google Shape;219;p36" descr="F4.medium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7763" y="5086922"/>
            <a:ext cx="2491740" cy="131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0;p36" descr="F1.larg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021" y="2429577"/>
            <a:ext cx="3474817" cy="260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21;p36" descr="F3.larg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9311" y="2185241"/>
            <a:ext cx="1689891" cy="276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2;p36"/>
          <p:cNvSpPr txBox="1"/>
          <p:nvPr/>
        </p:nvSpPr>
        <p:spPr>
          <a:xfrm>
            <a:off x="217298" y="5404390"/>
            <a:ext cx="3830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Rhodopsin: Structural Basis of Molecular Physiology</a:t>
            </a: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Santosh T. Menon, May Han, Thomas P. Sakmar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Physiological Reviews Published 10 January 2001 Vol. 81 no. 4, 1659-1688 DOI: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3;p36"/>
          <p:cNvSpPr/>
          <p:nvPr/>
        </p:nvSpPr>
        <p:spPr>
          <a:xfrm>
            <a:off x="3488062" y="3114736"/>
            <a:ext cx="331648" cy="502920"/>
          </a:xfrm>
          <a:custGeom>
            <a:avLst/>
            <a:gdLst/>
            <a:ahLst/>
            <a:cxnLst/>
            <a:rect l="l" t="t" r="r" b="b"/>
            <a:pathLst>
              <a:path w="452762" h="670560" extrusionOk="0">
                <a:moveTo>
                  <a:pt x="314960" y="0"/>
                </a:moveTo>
                <a:cubicBezTo>
                  <a:pt x="402166" y="208280"/>
                  <a:pt x="489373" y="416560"/>
                  <a:pt x="436880" y="528320"/>
                </a:cubicBezTo>
                <a:cubicBezTo>
                  <a:pt x="384387" y="640080"/>
                  <a:pt x="0" y="670560"/>
                  <a:pt x="0" y="670560"/>
                </a:cubicBezTo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4;p36"/>
          <p:cNvSpPr/>
          <p:nvPr/>
        </p:nvSpPr>
        <p:spPr>
          <a:xfrm>
            <a:off x="6079200" y="1981201"/>
            <a:ext cx="3064800" cy="27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Rhodopsin  = 11-cis-Retinal + Skotopsin (Opsin = 7TM Rezeptor)</a:t>
            </a:r>
            <a:endParaRPr>
              <a:solidFill>
                <a:schemeClr val="dk1"/>
              </a:solidFill>
            </a:endParaRPr>
          </a:p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de">
                <a:solidFill>
                  <a:schemeClr val="dk1"/>
                </a:solidFill>
              </a:rPr>
              <a:t>Licht: 11-cis-Retinal-Gruppe des Rhodopsins zur all-trans-Form isomerisiert wie durch Bindung an andere 7TM-Rezeptoren </a:t>
            </a:r>
            <a:endParaRPr/>
          </a:p>
          <a:p>
            <a:pPr marL="2540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>
              <a:solidFill>
                <a:schemeClr val="dk1"/>
              </a:solidFill>
            </a:endParaRPr>
          </a:p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de">
                <a:solidFill>
                  <a:schemeClr val="dk1"/>
                </a:solidFill>
              </a:rPr>
              <a:t>Isomerisierung in einer Millisekunde wird dies über mehrere Schritte zu </a:t>
            </a:r>
            <a:r>
              <a:rPr lang="de" b="1">
                <a:solidFill>
                  <a:schemeClr val="dk1"/>
                </a:solidFill>
              </a:rPr>
              <a:t>Metharhodopsin II</a:t>
            </a:r>
            <a:r>
              <a:rPr lang="de">
                <a:solidFill>
                  <a:schemeClr val="dk1"/>
                </a:solidFill>
              </a:rPr>
              <a:t> Metharhodopsin II (=R*) entspricht dem Zustand von 7TM-Rezeptor mit gebundenen Ligand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1035867DF3D24CBE6C4CC0EEFD49F5" ma:contentTypeVersion="1" ma:contentTypeDescription="Create a new document." ma:contentTypeScope="" ma:versionID="e0ef61338c3c96ec48b41c3c5995727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340878D-685B-47DA-8D23-27DB93E6A26F}"/>
</file>

<file path=customXml/itemProps2.xml><?xml version="1.0" encoding="utf-8"?>
<ds:datastoreItem xmlns:ds="http://schemas.openxmlformats.org/officeDocument/2006/customXml" ds:itemID="{41064EB0-4688-45B4-B503-C67822FB9FD9}"/>
</file>

<file path=customXml/itemProps3.xml><?xml version="1.0" encoding="utf-8"?>
<ds:datastoreItem xmlns:ds="http://schemas.openxmlformats.org/officeDocument/2006/customXml" ds:itemID="{C863142C-94A6-49E6-BD79-C7B05B49BAA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731</Words>
  <Application>Microsoft Office PowerPoint</Application>
  <PresentationFormat>Bildschirmpräsentation (4:3)</PresentationFormat>
  <Paragraphs>177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13</vt:i4>
      </vt:variant>
      <vt:variant>
        <vt:lpstr>Folientitel</vt:lpstr>
      </vt:variant>
      <vt:variant>
        <vt:i4>17</vt:i4>
      </vt:variant>
    </vt:vector>
  </HeadingPairs>
  <TitlesOfParts>
    <vt:vector size="36" baseType="lpstr">
      <vt:lpstr>Noto Sans Symbols</vt:lpstr>
      <vt:lpstr>Arial</vt:lpstr>
      <vt:lpstr>Calibri</vt:lpstr>
      <vt:lpstr>Tahoma</vt:lpstr>
      <vt:lpstr>Times New Roman</vt:lpstr>
      <vt:lpstr>Corbel</vt:lpstr>
      <vt:lpstr>1_Studio</vt:lpstr>
      <vt:lpstr>2_Studio</vt:lpstr>
      <vt:lpstr>Studio</vt:lpstr>
      <vt:lpstr>3_Studio</vt:lpstr>
      <vt:lpstr>4_Studio</vt:lpstr>
      <vt:lpstr>5_Studio</vt:lpstr>
      <vt:lpstr>6_Studio</vt:lpstr>
      <vt:lpstr>7_Studio</vt:lpstr>
      <vt:lpstr>8_Studio</vt:lpstr>
      <vt:lpstr>9_Studio</vt:lpstr>
      <vt:lpstr>10_Studio</vt:lpstr>
      <vt:lpstr>11_Studio</vt:lpstr>
      <vt:lpstr>12_Studio</vt:lpstr>
      <vt:lpstr> Praktikum Auge</vt:lpstr>
      <vt:lpstr>Der dioptrische Apparat</vt:lpstr>
      <vt:lpstr>Akkomodation</vt:lpstr>
      <vt:lpstr>Kurzsichtigkeit     vs.    Weitsichtigkeit</vt:lpstr>
      <vt:lpstr>Bestimmung der Akkommodationsbreite nach Christoph Scheiner    Scheinersches  Optometer </vt:lpstr>
      <vt:lpstr>Visusbestimmung Schrift-, Bildtafeln, Landoldringe</vt:lpstr>
      <vt:lpstr>Gesichtsfeldbestimmung Perimetrie </vt:lpstr>
      <vt:lpstr>Prüfung des Farbsinnes   Farbtafeln und Anomaloskop</vt:lpstr>
      <vt:lpstr>Farbsehen</vt:lpstr>
      <vt:lpstr>Farbsehen</vt:lpstr>
      <vt:lpstr>Störungen des Farbsehens</vt:lpstr>
      <vt:lpstr>Störungen des Farbsehens: Achromatopsie</vt:lpstr>
      <vt:lpstr>Untersuchung des Augenhintergrundes Ophtalmoskopie</vt:lpstr>
      <vt:lpstr>Messung der Oberflächenkrümmung Keratometer</vt:lpstr>
      <vt:lpstr>Funktion der Sehbahn Visuell evozierte Potentiale (VEPs)</vt:lpstr>
      <vt:lpstr>Dunkelstrom</vt:lpstr>
      <vt:lpstr>Dunkeladaptation Adaptometrie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Praktikum Auge</dc:title>
  <dc:creator>Boehnisch</dc:creator>
  <cp:lastModifiedBy>Bartsch, Bengt</cp:lastModifiedBy>
  <cp:revision>7</cp:revision>
  <dcterms:created xsi:type="dcterms:W3CDTF">2010-05-25T08:51:42Z</dcterms:created>
  <dcterms:modified xsi:type="dcterms:W3CDTF">2024-05-14T11:30:21Z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0x010100F71035867DF3D24CBE6C4CC0EEFD49F5</vt:lpwstr>
  </property>
</Properties>
</file>