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Roboto Bold" charset="1" panose="02000000000000000000"/>
      <p:regular r:id="rId11"/>
    </p:embeddedFont>
    <p:embeddedFont>
      <p:font typeface="Roboto" charset="1" panose="02000000000000000000"/>
      <p:regular r:id="rId12"/>
    </p:embeddedFont>
    <p:embeddedFont>
      <p:font typeface="Arimo" charset="1" panose="020B0604020202020204"/>
      <p:regular r:id="rId13"/>
    </p:embeddedFont>
    <p:embeddedFont>
      <p:font typeface="Arimo Bold" charset="1" panose="020B0704020202020204"/>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font" Target="fonts/font12.fntdata"/><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presProps" Target="presProps.xml"/><Relationship Id="rId16" Type="http://schemas.openxmlformats.org/officeDocument/2006/relationships/customXml" Target="../customXml/item2.xml"/><Relationship Id="rId1" Type="http://schemas.openxmlformats.org/officeDocument/2006/relationships/slideMaster" Target="slideMasters/slideMaster1.xml"/><Relationship Id="rId11" Type="http://schemas.openxmlformats.org/officeDocument/2006/relationships/font" Target="fonts/font11.fntdata"/><Relationship Id="rId6" Type="http://schemas.openxmlformats.org/officeDocument/2006/relationships/slide" Target="slides/slide1.xml"/><Relationship Id="rId5" Type="http://schemas.openxmlformats.org/officeDocument/2006/relationships/tableStyles" Target="tableStyles.xml"/><Relationship Id="rId15" Type="http://schemas.openxmlformats.org/officeDocument/2006/relationships/customXml" Target="../customXml/item1.xml"/><Relationship Id="rId10" Type="http://schemas.openxmlformats.org/officeDocument/2006/relationships/slide" Target="slides/slide5.xml"/><Relationship Id="rId14" Type="http://schemas.openxmlformats.org/officeDocument/2006/relationships/font" Target="fonts/font14.fntdata"/><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348043" cy="2252863"/>
          </a:xfrm>
          <a:custGeom>
            <a:avLst/>
            <a:gdLst/>
            <a:ahLst/>
            <a:cxnLst/>
            <a:rect r="r" b="b" t="t" l="l"/>
            <a:pathLst>
              <a:path h="2252863" w="5348043">
                <a:moveTo>
                  <a:pt x="0" y="0"/>
                </a:moveTo>
                <a:lnTo>
                  <a:pt x="5348043" y="0"/>
                </a:lnTo>
                <a:lnTo>
                  <a:pt x="5348043" y="2252863"/>
                </a:lnTo>
                <a:lnTo>
                  <a:pt x="0" y="2252863"/>
                </a:lnTo>
                <a:lnTo>
                  <a:pt x="0" y="0"/>
                </a:lnTo>
                <a:close/>
              </a:path>
            </a:pathLst>
          </a:custGeom>
          <a:blipFill>
            <a:blip r:embed="rId2"/>
            <a:stretch>
              <a:fillRect l="0" t="0" r="0" b="0"/>
            </a:stretch>
          </a:blipFill>
        </p:spPr>
      </p:sp>
      <p:grpSp>
        <p:nvGrpSpPr>
          <p:cNvPr name="Group 3" id="3"/>
          <p:cNvGrpSpPr/>
          <p:nvPr/>
        </p:nvGrpSpPr>
        <p:grpSpPr>
          <a:xfrm rot="1113372">
            <a:off x="8388913" y="-918613"/>
            <a:ext cx="11145049" cy="14701723"/>
            <a:chOff x="0" y="0"/>
            <a:chExt cx="2935322" cy="3872059"/>
          </a:xfrm>
        </p:grpSpPr>
        <p:sp>
          <p:nvSpPr>
            <p:cNvPr name="Freeform 4" id="4"/>
            <p:cNvSpPr/>
            <p:nvPr/>
          </p:nvSpPr>
          <p:spPr>
            <a:xfrm flipH="false" flipV="false" rot="0">
              <a:off x="0" y="0"/>
              <a:ext cx="2935322" cy="3872059"/>
            </a:xfrm>
            <a:custGeom>
              <a:avLst/>
              <a:gdLst/>
              <a:ahLst/>
              <a:cxnLst/>
              <a:rect r="r" b="b" t="t" l="l"/>
              <a:pathLst>
                <a:path h="3872059" w="2935322">
                  <a:moveTo>
                    <a:pt x="0" y="0"/>
                  </a:moveTo>
                  <a:lnTo>
                    <a:pt x="2935322" y="0"/>
                  </a:lnTo>
                  <a:lnTo>
                    <a:pt x="2935322" y="3872059"/>
                  </a:lnTo>
                  <a:lnTo>
                    <a:pt x="0" y="3872059"/>
                  </a:lnTo>
                  <a:close/>
                </a:path>
              </a:pathLst>
            </a:custGeom>
            <a:solidFill>
              <a:srgbClr val="B02F2C"/>
            </a:solidFill>
          </p:spPr>
        </p:sp>
        <p:sp>
          <p:nvSpPr>
            <p:cNvPr name="TextBox 5" id="5"/>
            <p:cNvSpPr txBox="true"/>
            <p:nvPr/>
          </p:nvSpPr>
          <p:spPr>
            <a:xfrm>
              <a:off x="0" y="-47625"/>
              <a:ext cx="2935322" cy="3919684"/>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4031659">
            <a:off x="8273660" y="-232882"/>
            <a:ext cx="11477985" cy="12013667"/>
            <a:chOff x="0" y="0"/>
            <a:chExt cx="3023008" cy="3164093"/>
          </a:xfrm>
        </p:grpSpPr>
        <p:sp>
          <p:nvSpPr>
            <p:cNvPr name="Freeform 7" id="7"/>
            <p:cNvSpPr/>
            <p:nvPr/>
          </p:nvSpPr>
          <p:spPr>
            <a:xfrm flipH="false" flipV="false" rot="0">
              <a:off x="0" y="0"/>
              <a:ext cx="3023009" cy="3164093"/>
            </a:xfrm>
            <a:custGeom>
              <a:avLst/>
              <a:gdLst/>
              <a:ahLst/>
              <a:cxnLst/>
              <a:rect r="r" b="b" t="t" l="l"/>
              <a:pathLst>
                <a:path h="3164093" w="3023009">
                  <a:moveTo>
                    <a:pt x="1511504" y="0"/>
                  </a:moveTo>
                  <a:lnTo>
                    <a:pt x="3023009" y="3164093"/>
                  </a:lnTo>
                  <a:lnTo>
                    <a:pt x="0" y="3164093"/>
                  </a:lnTo>
                  <a:lnTo>
                    <a:pt x="1511504" y="0"/>
                  </a:lnTo>
                  <a:close/>
                </a:path>
              </a:pathLst>
            </a:custGeom>
            <a:solidFill>
              <a:srgbClr val="D8413F"/>
            </a:solidFill>
          </p:spPr>
        </p:sp>
        <p:sp>
          <p:nvSpPr>
            <p:cNvPr name="TextBox 8" id="8"/>
            <p:cNvSpPr txBox="true"/>
            <p:nvPr/>
          </p:nvSpPr>
          <p:spPr>
            <a:xfrm>
              <a:off x="472345" y="1421418"/>
              <a:ext cx="2078318" cy="151666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848489" y="6115567"/>
            <a:ext cx="16713608" cy="1455524"/>
            <a:chOff x="0" y="0"/>
            <a:chExt cx="4401938" cy="383348"/>
          </a:xfrm>
        </p:grpSpPr>
        <p:sp>
          <p:nvSpPr>
            <p:cNvPr name="Freeform 10" id="10"/>
            <p:cNvSpPr/>
            <p:nvPr/>
          </p:nvSpPr>
          <p:spPr>
            <a:xfrm flipH="false" flipV="false" rot="0">
              <a:off x="0" y="0"/>
              <a:ext cx="4401938" cy="383348"/>
            </a:xfrm>
            <a:custGeom>
              <a:avLst/>
              <a:gdLst/>
              <a:ahLst/>
              <a:cxnLst/>
              <a:rect r="r" b="b" t="t" l="l"/>
              <a:pathLst>
                <a:path h="383348" w="4401938">
                  <a:moveTo>
                    <a:pt x="0" y="0"/>
                  </a:moveTo>
                  <a:lnTo>
                    <a:pt x="4401938" y="0"/>
                  </a:lnTo>
                  <a:lnTo>
                    <a:pt x="4401938" y="383348"/>
                  </a:lnTo>
                  <a:lnTo>
                    <a:pt x="0" y="383348"/>
                  </a:lnTo>
                  <a:close/>
                </a:path>
              </a:pathLst>
            </a:custGeom>
            <a:solidFill>
              <a:srgbClr val="FFFFFF"/>
            </a:solidFill>
          </p:spPr>
        </p:sp>
        <p:sp>
          <p:nvSpPr>
            <p:cNvPr name="TextBox 11" id="11"/>
            <p:cNvSpPr txBox="true"/>
            <p:nvPr/>
          </p:nvSpPr>
          <p:spPr>
            <a:xfrm>
              <a:off x="0" y="-57150"/>
              <a:ext cx="4401938" cy="440498"/>
            </a:xfrm>
            <a:prstGeom prst="rect">
              <a:avLst/>
            </a:prstGeom>
          </p:spPr>
          <p:txBody>
            <a:bodyPr anchor="ctr" rtlCol="false" tIns="50800" lIns="50800" bIns="50800" rIns="50800"/>
            <a:lstStyle/>
            <a:p>
              <a:pPr algn="ctr">
                <a:lnSpc>
                  <a:spcPts val="3779"/>
                </a:lnSpc>
              </a:pPr>
            </a:p>
          </p:txBody>
        </p:sp>
      </p:grpSp>
      <p:sp>
        <p:nvSpPr>
          <p:cNvPr name="TextBox 12" id="12"/>
          <p:cNvSpPr txBox="true"/>
          <p:nvPr/>
        </p:nvSpPr>
        <p:spPr>
          <a:xfrm rot="0">
            <a:off x="917416" y="6473759"/>
            <a:ext cx="16341884" cy="679452"/>
          </a:xfrm>
          <a:prstGeom prst="rect">
            <a:avLst/>
          </a:prstGeom>
        </p:spPr>
        <p:txBody>
          <a:bodyPr anchor="t" rtlCol="false" tIns="0" lIns="0" bIns="0" rIns="0">
            <a:spAutoFit/>
          </a:bodyPr>
          <a:lstStyle/>
          <a:p>
            <a:pPr algn="l">
              <a:lnSpc>
                <a:spcPts val="5599"/>
              </a:lnSpc>
              <a:spcBef>
                <a:spcPct val="0"/>
              </a:spcBef>
            </a:pPr>
            <a:r>
              <a:rPr lang="en-US" b="true" sz="3999">
                <a:solidFill>
                  <a:srgbClr val="000000"/>
                </a:solidFill>
                <a:latin typeface="Roboto Bold"/>
                <a:ea typeface="Roboto Bold"/>
                <a:cs typeface="Roboto Bold"/>
                <a:sym typeface="Roboto Bold"/>
              </a:rPr>
              <a:t>SMART-PREP</a:t>
            </a:r>
            <a:r>
              <a:rPr lang="en-US" sz="3999">
                <a:solidFill>
                  <a:srgbClr val="000000"/>
                </a:solidFill>
                <a:latin typeface="Roboto"/>
                <a:ea typeface="Roboto"/>
                <a:cs typeface="Roboto"/>
                <a:sym typeface="Roboto"/>
              </a:rPr>
              <a:t> - </a:t>
            </a:r>
            <a:r>
              <a:rPr lang="en-US" b="true" sz="3999">
                <a:solidFill>
                  <a:srgbClr val="000000"/>
                </a:solidFill>
                <a:latin typeface="Roboto Bold"/>
                <a:ea typeface="Roboto Bold"/>
                <a:cs typeface="Roboto Bold"/>
                <a:sym typeface="Roboto Bold"/>
              </a:rPr>
              <a:t>S</a:t>
            </a:r>
            <a:r>
              <a:rPr lang="en-US" sz="3999">
                <a:solidFill>
                  <a:srgbClr val="000000"/>
                </a:solidFill>
                <a:latin typeface="Roboto"/>
                <a:ea typeface="Roboto"/>
                <a:cs typeface="Roboto"/>
                <a:sym typeface="Roboto"/>
              </a:rPr>
              <a:t>tructured </a:t>
            </a:r>
            <a:r>
              <a:rPr lang="en-US" b="true" sz="3999">
                <a:solidFill>
                  <a:srgbClr val="000000"/>
                </a:solidFill>
                <a:latin typeface="Roboto Bold"/>
                <a:ea typeface="Roboto Bold"/>
                <a:cs typeface="Roboto Bold"/>
                <a:sym typeface="Roboto Bold"/>
              </a:rPr>
              <a:t>M</a:t>
            </a:r>
            <a:r>
              <a:rPr lang="en-US" sz="3999">
                <a:solidFill>
                  <a:srgbClr val="000000"/>
                </a:solidFill>
                <a:latin typeface="Roboto"/>
                <a:ea typeface="Roboto"/>
                <a:cs typeface="Roboto"/>
                <a:sym typeface="Roboto"/>
              </a:rPr>
              <a:t>edical </a:t>
            </a:r>
            <a:r>
              <a:rPr lang="en-US" b="true" sz="3999">
                <a:solidFill>
                  <a:srgbClr val="000000"/>
                </a:solidFill>
                <a:latin typeface="Roboto Bold"/>
                <a:ea typeface="Roboto Bold"/>
                <a:cs typeface="Roboto Bold"/>
                <a:sym typeface="Roboto Bold"/>
              </a:rPr>
              <a:t>A</a:t>
            </a:r>
            <a:r>
              <a:rPr lang="en-US" sz="3999">
                <a:solidFill>
                  <a:srgbClr val="000000"/>
                </a:solidFill>
                <a:latin typeface="Roboto"/>
                <a:ea typeface="Roboto"/>
                <a:cs typeface="Roboto"/>
                <a:sym typeface="Roboto"/>
              </a:rPr>
              <a:t>ctive </a:t>
            </a:r>
            <a:r>
              <a:rPr lang="en-US" b="true" sz="3999">
                <a:solidFill>
                  <a:srgbClr val="000000"/>
                </a:solidFill>
                <a:latin typeface="Roboto Bold"/>
                <a:ea typeface="Roboto Bold"/>
                <a:cs typeface="Roboto Bold"/>
                <a:sym typeface="Roboto Bold"/>
              </a:rPr>
              <a:t>R</a:t>
            </a:r>
            <a:r>
              <a:rPr lang="en-US" sz="3999">
                <a:solidFill>
                  <a:srgbClr val="000000"/>
                </a:solidFill>
                <a:latin typeface="Roboto"/>
                <a:ea typeface="Roboto"/>
                <a:cs typeface="Roboto"/>
                <a:sym typeface="Roboto"/>
              </a:rPr>
              <a:t>ecall </a:t>
            </a:r>
            <a:r>
              <a:rPr lang="en-US" b="true" sz="3999">
                <a:solidFill>
                  <a:srgbClr val="000000"/>
                </a:solidFill>
                <a:latin typeface="Roboto Bold"/>
                <a:ea typeface="Roboto Bold"/>
                <a:cs typeface="Roboto Bold"/>
                <a:sym typeface="Roboto Bold"/>
              </a:rPr>
              <a:t>T</a:t>
            </a:r>
            <a:r>
              <a:rPr lang="en-US" sz="3999">
                <a:solidFill>
                  <a:srgbClr val="000000"/>
                </a:solidFill>
                <a:latin typeface="Roboto"/>
                <a:ea typeface="Roboto"/>
                <a:cs typeface="Roboto"/>
                <a:sym typeface="Roboto"/>
              </a:rPr>
              <a:t>raining for </a:t>
            </a:r>
            <a:r>
              <a:rPr lang="en-US" b="true" sz="3999">
                <a:solidFill>
                  <a:srgbClr val="000000"/>
                </a:solidFill>
                <a:latin typeface="Roboto Bold"/>
                <a:ea typeface="Roboto Bold"/>
                <a:cs typeface="Roboto Bold"/>
                <a:sym typeface="Roboto Bold"/>
              </a:rPr>
              <a:t>Prep</a:t>
            </a:r>
            <a:r>
              <a:rPr lang="en-US" sz="3999">
                <a:solidFill>
                  <a:srgbClr val="000000"/>
                </a:solidFill>
                <a:latin typeface="Roboto"/>
                <a:ea typeface="Roboto"/>
                <a:cs typeface="Roboto"/>
                <a:sym typeface="Roboto"/>
              </a:rPr>
              <a:t>aration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348043" cy="2252863"/>
          </a:xfrm>
          <a:custGeom>
            <a:avLst/>
            <a:gdLst/>
            <a:ahLst/>
            <a:cxnLst/>
            <a:rect r="r" b="b" t="t" l="l"/>
            <a:pathLst>
              <a:path h="2252863" w="5348043">
                <a:moveTo>
                  <a:pt x="0" y="0"/>
                </a:moveTo>
                <a:lnTo>
                  <a:pt x="5348043" y="0"/>
                </a:lnTo>
                <a:lnTo>
                  <a:pt x="5348043" y="2252863"/>
                </a:lnTo>
                <a:lnTo>
                  <a:pt x="0" y="2252863"/>
                </a:lnTo>
                <a:lnTo>
                  <a:pt x="0" y="0"/>
                </a:lnTo>
                <a:close/>
              </a:path>
            </a:pathLst>
          </a:custGeom>
          <a:blipFill>
            <a:blip r:embed="rId2"/>
            <a:stretch>
              <a:fillRect l="0" t="0" r="0" b="0"/>
            </a:stretch>
          </a:blipFill>
        </p:spPr>
      </p:sp>
      <p:grpSp>
        <p:nvGrpSpPr>
          <p:cNvPr name="Group 3" id="3"/>
          <p:cNvGrpSpPr/>
          <p:nvPr/>
        </p:nvGrpSpPr>
        <p:grpSpPr>
          <a:xfrm rot="5639027">
            <a:off x="3226363" y="5509341"/>
            <a:ext cx="11294176" cy="18565351"/>
            <a:chOff x="0" y="0"/>
            <a:chExt cx="2974598" cy="4889640"/>
          </a:xfrm>
        </p:grpSpPr>
        <p:sp>
          <p:nvSpPr>
            <p:cNvPr name="Freeform 4" id="4"/>
            <p:cNvSpPr/>
            <p:nvPr/>
          </p:nvSpPr>
          <p:spPr>
            <a:xfrm flipH="false" flipV="false" rot="0">
              <a:off x="0" y="0"/>
              <a:ext cx="2974598" cy="4889640"/>
            </a:xfrm>
            <a:custGeom>
              <a:avLst/>
              <a:gdLst/>
              <a:ahLst/>
              <a:cxnLst/>
              <a:rect r="r" b="b" t="t" l="l"/>
              <a:pathLst>
                <a:path h="4889640" w="2974598">
                  <a:moveTo>
                    <a:pt x="0" y="0"/>
                  </a:moveTo>
                  <a:lnTo>
                    <a:pt x="2974598" y="0"/>
                  </a:lnTo>
                  <a:lnTo>
                    <a:pt x="2974598" y="4889640"/>
                  </a:lnTo>
                  <a:lnTo>
                    <a:pt x="0" y="4889640"/>
                  </a:lnTo>
                  <a:close/>
                </a:path>
              </a:pathLst>
            </a:custGeom>
            <a:solidFill>
              <a:srgbClr val="B02F2C"/>
            </a:solidFill>
          </p:spPr>
        </p:sp>
        <p:sp>
          <p:nvSpPr>
            <p:cNvPr name="TextBox 5" id="5"/>
            <p:cNvSpPr txBox="true"/>
            <p:nvPr/>
          </p:nvSpPr>
          <p:spPr>
            <a:xfrm>
              <a:off x="0" y="-47625"/>
              <a:ext cx="2974598" cy="493726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5607381">
            <a:off x="6904830" y="8597526"/>
            <a:ext cx="11477985" cy="12013667"/>
            <a:chOff x="0" y="0"/>
            <a:chExt cx="3023008" cy="3164093"/>
          </a:xfrm>
        </p:grpSpPr>
        <p:sp>
          <p:nvSpPr>
            <p:cNvPr name="Freeform 7" id="7"/>
            <p:cNvSpPr/>
            <p:nvPr/>
          </p:nvSpPr>
          <p:spPr>
            <a:xfrm flipH="false" flipV="false" rot="0">
              <a:off x="0" y="0"/>
              <a:ext cx="3023009" cy="3164093"/>
            </a:xfrm>
            <a:custGeom>
              <a:avLst/>
              <a:gdLst/>
              <a:ahLst/>
              <a:cxnLst/>
              <a:rect r="r" b="b" t="t" l="l"/>
              <a:pathLst>
                <a:path h="3164093" w="3023009">
                  <a:moveTo>
                    <a:pt x="1511504" y="0"/>
                  </a:moveTo>
                  <a:lnTo>
                    <a:pt x="3023009" y="3164093"/>
                  </a:lnTo>
                  <a:lnTo>
                    <a:pt x="0" y="3164093"/>
                  </a:lnTo>
                  <a:lnTo>
                    <a:pt x="1511504" y="0"/>
                  </a:lnTo>
                  <a:close/>
                </a:path>
              </a:pathLst>
            </a:custGeom>
            <a:solidFill>
              <a:srgbClr val="D8413F"/>
            </a:solidFill>
          </p:spPr>
        </p:sp>
        <p:sp>
          <p:nvSpPr>
            <p:cNvPr name="TextBox 8" id="8"/>
            <p:cNvSpPr txBox="true"/>
            <p:nvPr/>
          </p:nvSpPr>
          <p:spPr>
            <a:xfrm>
              <a:off x="472345" y="1421418"/>
              <a:ext cx="2078318" cy="151666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848489" y="6432248"/>
            <a:ext cx="16233478" cy="679145"/>
            <a:chOff x="0" y="0"/>
            <a:chExt cx="4275484" cy="178869"/>
          </a:xfrm>
        </p:grpSpPr>
        <p:sp>
          <p:nvSpPr>
            <p:cNvPr name="Freeform 10" id="10"/>
            <p:cNvSpPr/>
            <p:nvPr/>
          </p:nvSpPr>
          <p:spPr>
            <a:xfrm flipH="false" flipV="false" rot="0">
              <a:off x="0" y="0"/>
              <a:ext cx="4275484" cy="178869"/>
            </a:xfrm>
            <a:custGeom>
              <a:avLst/>
              <a:gdLst/>
              <a:ahLst/>
              <a:cxnLst/>
              <a:rect r="r" b="b" t="t" l="l"/>
              <a:pathLst>
                <a:path h="178869" w="4275484">
                  <a:moveTo>
                    <a:pt x="0" y="0"/>
                  </a:moveTo>
                  <a:lnTo>
                    <a:pt x="4275484" y="0"/>
                  </a:lnTo>
                  <a:lnTo>
                    <a:pt x="4275484" y="178869"/>
                  </a:lnTo>
                  <a:lnTo>
                    <a:pt x="0" y="178869"/>
                  </a:lnTo>
                  <a:close/>
                </a:path>
              </a:pathLst>
            </a:custGeom>
            <a:solidFill>
              <a:srgbClr val="FFFFFF"/>
            </a:solidFill>
          </p:spPr>
        </p:sp>
        <p:sp>
          <p:nvSpPr>
            <p:cNvPr name="TextBox 11" id="11"/>
            <p:cNvSpPr txBox="true"/>
            <p:nvPr/>
          </p:nvSpPr>
          <p:spPr>
            <a:xfrm>
              <a:off x="0" y="-47625"/>
              <a:ext cx="4275484" cy="226494"/>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2623611"/>
            <a:ext cx="16230600" cy="6009641"/>
          </a:xfrm>
          <a:prstGeom prst="rect">
            <a:avLst/>
          </a:prstGeom>
        </p:spPr>
        <p:txBody>
          <a:bodyPr anchor="t" rtlCol="false" tIns="0" lIns="0" bIns="0" rIns="0">
            <a:spAutoFit/>
          </a:bodyPr>
          <a:lstStyle/>
          <a:p>
            <a:pPr algn="l">
              <a:lnSpc>
                <a:spcPts val="4759"/>
              </a:lnSpc>
            </a:pPr>
            <a:r>
              <a:rPr lang="en-US" sz="3399">
                <a:solidFill>
                  <a:srgbClr val="000000"/>
                </a:solidFill>
                <a:latin typeface="Roboto"/>
                <a:ea typeface="Roboto"/>
                <a:cs typeface="Roboto"/>
                <a:sym typeface="Roboto"/>
              </a:rPr>
              <a:t>Was wird untersucht?</a:t>
            </a:r>
          </a:p>
          <a:p>
            <a:pPr algn="l">
              <a:lnSpc>
                <a:spcPts val="3219"/>
              </a:lnSpc>
            </a:pPr>
          </a:p>
          <a:p>
            <a:pPr algn="l">
              <a:lnSpc>
                <a:spcPts val="3719"/>
              </a:lnSpc>
            </a:pPr>
            <a:r>
              <a:rPr lang="en-US" sz="2399">
                <a:solidFill>
                  <a:srgbClr val="000000"/>
                </a:solidFill>
                <a:latin typeface="Roboto"/>
                <a:ea typeface="Roboto"/>
                <a:cs typeface="Roboto"/>
                <a:sym typeface="Roboto"/>
              </a:rPr>
              <a:t>In dieser Studie untersuchen wir, wie eine </a:t>
            </a:r>
            <a:r>
              <a:rPr lang="en-US" sz="2399" b="true">
                <a:solidFill>
                  <a:srgbClr val="000000"/>
                </a:solidFill>
                <a:latin typeface="Roboto Bold"/>
                <a:ea typeface="Roboto Bold"/>
                <a:cs typeface="Roboto Bold"/>
                <a:sym typeface="Roboto Bold"/>
              </a:rPr>
              <a:t>digitale Lernplattform</a:t>
            </a:r>
            <a:r>
              <a:rPr lang="en-US" sz="2399">
                <a:solidFill>
                  <a:srgbClr val="000000"/>
                </a:solidFill>
                <a:latin typeface="Roboto"/>
                <a:ea typeface="Roboto"/>
                <a:cs typeface="Roboto"/>
                <a:sym typeface="Roboto"/>
              </a:rPr>
              <a:t> Medizinstudierende bei der Vorbereitung auf mündliche Anatomie-Testate unterstützt.</a:t>
            </a:r>
          </a:p>
          <a:p>
            <a:pPr algn="l">
              <a:lnSpc>
                <a:spcPts val="3719"/>
              </a:lnSpc>
            </a:pPr>
            <a:r>
              <a:rPr lang="en-US" sz="2399">
                <a:solidFill>
                  <a:srgbClr val="000000"/>
                </a:solidFill>
                <a:latin typeface="Roboto"/>
                <a:ea typeface="Roboto"/>
                <a:cs typeface="Roboto"/>
                <a:sym typeface="Roboto"/>
              </a:rPr>
              <a:t>Ziel ist es zu erfassen,</a:t>
            </a:r>
          </a:p>
          <a:p>
            <a:pPr algn="l">
              <a:lnSpc>
                <a:spcPts val="3719"/>
              </a:lnSpc>
            </a:pPr>
          </a:p>
          <a:p>
            <a:pPr algn="l" marL="518157" indent="-259078" lvl="1">
              <a:lnSpc>
                <a:spcPts val="3719"/>
              </a:lnSpc>
              <a:buFont typeface="Arial"/>
              <a:buChar char="•"/>
            </a:pPr>
            <a:r>
              <a:rPr lang="en-US" sz="2399">
                <a:solidFill>
                  <a:srgbClr val="000000"/>
                </a:solidFill>
                <a:latin typeface="Roboto"/>
                <a:ea typeface="Roboto"/>
                <a:cs typeface="Roboto"/>
                <a:sym typeface="Roboto"/>
              </a:rPr>
              <a:t>wie sich das Lernverhalten verändert,</a:t>
            </a:r>
          </a:p>
          <a:p>
            <a:pPr algn="l" marL="518157" indent="-259078" lvl="1">
              <a:lnSpc>
                <a:spcPts val="3719"/>
              </a:lnSpc>
              <a:buFont typeface="Arial"/>
              <a:buChar char="•"/>
            </a:pPr>
            <a:r>
              <a:rPr lang="en-US" sz="2399">
                <a:solidFill>
                  <a:srgbClr val="000000"/>
                </a:solidFill>
                <a:latin typeface="Roboto"/>
                <a:ea typeface="Roboto"/>
                <a:cs typeface="Roboto"/>
                <a:sym typeface="Roboto"/>
              </a:rPr>
              <a:t>wie sicher sich Studierende vor der Prüfung fühlen und</a:t>
            </a:r>
          </a:p>
          <a:p>
            <a:pPr algn="l" marL="518157" indent="-259078" lvl="1">
              <a:lnSpc>
                <a:spcPts val="3719"/>
              </a:lnSpc>
              <a:buFont typeface="Arial"/>
              <a:buChar char="•"/>
            </a:pPr>
            <a:r>
              <a:rPr lang="en-US" sz="2399">
                <a:solidFill>
                  <a:srgbClr val="000000"/>
                </a:solidFill>
                <a:latin typeface="Roboto"/>
                <a:ea typeface="Roboto"/>
                <a:cs typeface="Roboto"/>
                <a:sym typeface="Roboto"/>
              </a:rPr>
              <a:t>wie die Prüfungsvorbereitung subjektiv wahrgenommen wird.</a:t>
            </a:r>
          </a:p>
          <a:p>
            <a:pPr algn="l">
              <a:lnSpc>
                <a:spcPts val="3719"/>
              </a:lnSpc>
            </a:pPr>
          </a:p>
          <a:p>
            <a:pPr algn="l">
              <a:lnSpc>
                <a:spcPts val="3719"/>
              </a:lnSpc>
            </a:pPr>
            <a:r>
              <a:rPr lang="en-US" sz="2399">
                <a:solidFill>
                  <a:srgbClr val="000000"/>
                </a:solidFill>
                <a:latin typeface="Roboto"/>
                <a:ea typeface="Roboto"/>
                <a:cs typeface="Roboto"/>
                <a:sym typeface="Roboto"/>
              </a:rPr>
              <a:t>Ihre Teilnahme hilft, moderne Lernangebote gezielt weiterzuentwickeln und die medizinische Ausbildung zu verbessern.</a:t>
            </a:r>
          </a:p>
          <a:p>
            <a:pPr algn="l">
              <a:lnSpc>
                <a:spcPts val="3719"/>
              </a:lnSpc>
            </a:pPr>
            <a:r>
              <a:rPr lang="en-US" sz="2399">
                <a:solidFill>
                  <a:srgbClr val="000000"/>
                </a:solidFill>
                <a:latin typeface="Roboto"/>
                <a:ea typeface="Roboto"/>
                <a:cs typeface="Roboto"/>
                <a:sym typeface="Roboto"/>
              </a:rPr>
              <a:t>Machen Sie mit und gestalten Sie die Lehre von morgen aktiv mit.</a:t>
            </a:r>
          </a:p>
          <a:p>
            <a:pPr algn="l">
              <a:lnSpc>
                <a:spcPts val="2659"/>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348043" cy="2252863"/>
          </a:xfrm>
          <a:custGeom>
            <a:avLst/>
            <a:gdLst/>
            <a:ahLst/>
            <a:cxnLst/>
            <a:rect r="r" b="b" t="t" l="l"/>
            <a:pathLst>
              <a:path h="2252863" w="5348043">
                <a:moveTo>
                  <a:pt x="0" y="0"/>
                </a:moveTo>
                <a:lnTo>
                  <a:pt x="5348043" y="0"/>
                </a:lnTo>
                <a:lnTo>
                  <a:pt x="5348043" y="2252863"/>
                </a:lnTo>
                <a:lnTo>
                  <a:pt x="0" y="2252863"/>
                </a:lnTo>
                <a:lnTo>
                  <a:pt x="0" y="0"/>
                </a:lnTo>
                <a:close/>
              </a:path>
            </a:pathLst>
          </a:custGeom>
          <a:blipFill>
            <a:blip r:embed="rId2"/>
            <a:stretch>
              <a:fillRect l="0" t="0" r="0" b="0"/>
            </a:stretch>
          </a:blipFill>
        </p:spPr>
      </p:sp>
      <p:grpSp>
        <p:nvGrpSpPr>
          <p:cNvPr name="Group 3" id="3"/>
          <p:cNvGrpSpPr/>
          <p:nvPr/>
        </p:nvGrpSpPr>
        <p:grpSpPr>
          <a:xfrm rot="5639027">
            <a:off x="3226363" y="5509341"/>
            <a:ext cx="11294176" cy="18565351"/>
            <a:chOff x="0" y="0"/>
            <a:chExt cx="2974598" cy="4889640"/>
          </a:xfrm>
        </p:grpSpPr>
        <p:sp>
          <p:nvSpPr>
            <p:cNvPr name="Freeform 4" id="4"/>
            <p:cNvSpPr/>
            <p:nvPr/>
          </p:nvSpPr>
          <p:spPr>
            <a:xfrm flipH="false" flipV="false" rot="0">
              <a:off x="0" y="0"/>
              <a:ext cx="2974598" cy="4889640"/>
            </a:xfrm>
            <a:custGeom>
              <a:avLst/>
              <a:gdLst/>
              <a:ahLst/>
              <a:cxnLst/>
              <a:rect r="r" b="b" t="t" l="l"/>
              <a:pathLst>
                <a:path h="4889640" w="2974598">
                  <a:moveTo>
                    <a:pt x="0" y="0"/>
                  </a:moveTo>
                  <a:lnTo>
                    <a:pt x="2974598" y="0"/>
                  </a:lnTo>
                  <a:lnTo>
                    <a:pt x="2974598" y="4889640"/>
                  </a:lnTo>
                  <a:lnTo>
                    <a:pt x="0" y="4889640"/>
                  </a:lnTo>
                  <a:close/>
                </a:path>
              </a:pathLst>
            </a:custGeom>
            <a:solidFill>
              <a:srgbClr val="B02F2C"/>
            </a:solidFill>
          </p:spPr>
        </p:sp>
        <p:sp>
          <p:nvSpPr>
            <p:cNvPr name="TextBox 5" id="5"/>
            <p:cNvSpPr txBox="true"/>
            <p:nvPr/>
          </p:nvSpPr>
          <p:spPr>
            <a:xfrm>
              <a:off x="0" y="-47625"/>
              <a:ext cx="2974598" cy="493726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5607381">
            <a:off x="6904830" y="8597526"/>
            <a:ext cx="11477985" cy="12013667"/>
            <a:chOff x="0" y="0"/>
            <a:chExt cx="3023008" cy="3164093"/>
          </a:xfrm>
        </p:grpSpPr>
        <p:sp>
          <p:nvSpPr>
            <p:cNvPr name="Freeform 7" id="7"/>
            <p:cNvSpPr/>
            <p:nvPr/>
          </p:nvSpPr>
          <p:spPr>
            <a:xfrm flipH="false" flipV="false" rot="0">
              <a:off x="0" y="0"/>
              <a:ext cx="3023009" cy="3164093"/>
            </a:xfrm>
            <a:custGeom>
              <a:avLst/>
              <a:gdLst/>
              <a:ahLst/>
              <a:cxnLst/>
              <a:rect r="r" b="b" t="t" l="l"/>
              <a:pathLst>
                <a:path h="3164093" w="3023009">
                  <a:moveTo>
                    <a:pt x="1511504" y="0"/>
                  </a:moveTo>
                  <a:lnTo>
                    <a:pt x="3023009" y="3164093"/>
                  </a:lnTo>
                  <a:lnTo>
                    <a:pt x="0" y="3164093"/>
                  </a:lnTo>
                  <a:lnTo>
                    <a:pt x="1511504" y="0"/>
                  </a:lnTo>
                  <a:close/>
                </a:path>
              </a:pathLst>
            </a:custGeom>
            <a:solidFill>
              <a:srgbClr val="D8413F"/>
            </a:solidFill>
          </p:spPr>
        </p:sp>
        <p:sp>
          <p:nvSpPr>
            <p:cNvPr name="TextBox 8" id="8"/>
            <p:cNvSpPr txBox="true"/>
            <p:nvPr/>
          </p:nvSpPr>
          <p:spPr>
            <a:xfrm>
              <a:off x="472345" y="1421418"/>
              <a:ext cx="2078318" cy="1516668"/>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028700" y="2623611"/>
            <a:ext cx="9610941" cy="3737611"/>
          </a:xfrm>
          <a:prstGeom prst="rect">
            <a:avLst/>
          </a:prstGeom>
        </p:spPr>
        <p:txBody>
          <a:bodyPr anchor="t" rtlCol="false" tIns="0" lIns="0" bIns="0" rIns="0">
            <a:spAutoFit/>
          </a:bodyPr>
          <a:lstStyle/>
          <a:p>
            <a:pPr algn="l">
              <a:lnSpc>
                <a:spcPts val="4759"/>
              </a:lnSpc>
            </a:pPr>
            <a:r>
              <a:rPr lang="en-US" sz="3399">
                <a:solidFill>
                  <a:srgbClr val="000000"/>
                </a:solidFill>
                <a:latin typeface="Roboto"/>
                <a:ea typeface="Roboto"/>
                <a:cs typeface="Roboto"/>
                <a:sym typeface="Roboto"/>
              </a:rPr>
              <a:t>Was bietet die Plattform?</a:t>
            </a:r>
          </a:p>
          <a:p>
            <a:pPr algn="l">
              <a:lnSpc>
                <a:spcPts val="3219"/>
              </a:lnSpc>
            </a:pPr>
          </a:p>
          <a:p>
            <a:pPr algn="l">
              <a:lnSpc>
                <a:spcPts val="3719"/>
              </a:lnSpc>
            </a:pPr>
            <a:r>
              <a:rPr lang="en-US" sz="2399">
                <a:solidFill>
                  <a:srgbClr val="000000"/>
                </a:solidFill>
                <a:latin typeface="Roboto"/>
                <a:ea typeface="Roboto"/>
                <a:cs typeface="Roboto"/>
                <a:sym typeface="Roboto"/>
              </a:rPr>
              <a:t>Die</a:t>
            </a:r>
            <a:r>
              <a:rPr lang="en-US" sz="2399">
                <a:solidFill>
                  <a:srgbClr val="000000"/>
                </a:solidFill>
                <a:latin typeface="Roboto"/>
                <a:ea typeface="Roboto"/>
                <a:cs typeface="Roboto"/>
                <a:sym typeface="Roboto"/>
              </a:rPr>
              <a:t> Lernplattform</a:t>
            </a:r>
            <a:r>
              <a:rPr lang="en-US" sz="2399">
                <a:solidFill>
                  <a:srgbClr val="000000"/>
                </a:solidFill>
                <a:latin typeface="Roboto"/>
                <a:ea typeface="Roboto"/>
                <a:cs typeface="Roboto"/>
                <a:sym typeface="Roboto"/>
              </a:rPr>
              <a:t> stellt prüfungsnahe Fragen, die Studierende mündlich beantworten. Anschließend erhalten sie individuelles, faktenbasiertes Feedback zu Inhalt, Struktur und Präsentation ihrer Antworten. So wird die reale Prüfungssituation gezielt trainiert und die mündliche Ausdrucksfähigkeit verbessert.</a:t>
            </a:r>
          </a:p>
          <a:p>
            <a:pPr algn="l">
              <a:lnSpc>
                <a:spcPts val="3219"/>
              </a:lnSpc>
              <a:spcBef>
                <a:spcPct val="0"/>
              </a:spcBef>
            </a:pPr>
          </a:p>
        </p:txBody>
      </p:sp>
      <p:pic>
        <p:nvPicPr>
          <p:cNvPr name="Picture 10" id="10"/>
          <p:cNvPicPr>
            <a:picLocks noChangeAspect="true"/>
          </p:cNvPicPr>
          <p:nvPr/>
        </p:nvPicPr>
        <p:blipFill>
          <a:blip r:embed="rId3"/>
          <a:stretch>
            <a:fillRect/>
          </a:stretch>
        </p:blipFill>
        <p:spPr>
          <a:xfrm rot="0">
            <a:off x="10126536" y="438413"/>
            <a:ext cx="16941995" cy="16150506"/>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348043" cy="2252863"/>
          </a:xfrm>
          <a:custGeom>
            <a:avLst/>
            <a:gdLst/>
            <a:ahLst/>
            <a:cxnLst/>
            <a:rect r="r" b="b" t="t" l="l"/>
            <a:pathLst>
              <a:path h="2252863" w="5348043">
                <a:moveTo>
                  <a:pt x="0" y="0"/>
                </a:moveTo>
                <a:lnTo>
                  <a:pt x="5348043" y="0"/>
                </a:lnTo>
                <a:lnTo>
                  <a:pt x="5348043" y="2252863"/>
                </a:lnTo>
                <a:lnTo>
                  <a:pt x="0" y="2252863"/>
                </a:lnTo>
                <a:lnTo>
                  <a:pt x="0" y="0"/>
                </a:lnTo>
                <a:close/>
              </a:path>
            </a:pathLst>
          </a:custGeom>
          <a:blipFill>
            <a:blip r:embed="rId2"/>
            <a:stretch>
              <a:fillRect l="0" t="0" r="0" b="0"/>
            </a:stretch>
          </a:blipFill>
        </p:spPr>
      </p:sp>
      <p:grpSp>
        <p:nvGrpSpPr>
          <p:cNvPr name="Group 3" id="3"/>
          <p:cNvGrpSpPr/>
          <p:nvPr/>
        </p:nvGrpSpPr>
        <p:grpSpPr>
          <a:xfrm rot="5639027">
            <a:off x="3226363" y="5509341"/>
            <a:ext cx="11294176" cy="18565351"/>
            <a:chOff x="0" y="0"/>
            <a:chExt cx="2974598" cy="4889640"/>
          </a:xfrm>
        </p:grpSpPr>
        <p:sp>
          <p:nvSpPr>
            <p:cNvPr name="Freeform 4" id="4"/>
            <p:cNvSpPr/>
            <p:nvPr/>
          </p:nvSpPr>
          <p:spPr>
            <a:xfrm flipH="false" flipV="false" rot="0">
              <a:off x="0" y="0"/>
              <a:ext cx="2974598" cy="4889640"/>
            </a:xfrm>
            <a:custGeom>
              <a:avLst/>
              <a:gdLst/>
              <a:ahLst/>
              <a:cxnLst/>
              <a:rect r="r" b="b" t="t" l="l"/>
              <a:pathLst>
                <a:path h="4889640" w="2974598">
                  <a:moveTo>
                    <a:pt x="0" y="0"/>
                  </a:moveTo>
                  <a:lnTo>
                    <a:pt x="2974598" y="0"/>
                  </a:lnTo>
                  <a:lnTo>
                    <a:pt x="2974598" y="4889640"/>
                  </a:lnTo>
                  <a:lnTo>
                    <a:pt x="0" y="4889640"/>
                  </a:lnTo>
                  <a:close/>
                </a:path>
              </a:pathLst>
            </a:custGeom>
            <a:solidFill>
              <a:srgbClr val="B02F2C"/>
            </a:solidFill>
          </p:spPr>
        </p:sp>
        <p:sp>
          <p:nvSpPr>
            <p:cNvPr name="TextBox 5" id="5"/>
            <p:cNvSpPr txBox="true"/>
            <p:nvPr/>
          </p:nvSpPr>
          <p:spPr>
            <a:xfrm>
              <a:off x="0" y="-47625"/>
              <a:ext cx="2974598" cy="493726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5607381">
            <a:off x="6904830" y="8597526"/>
            <a:ext cx="11477985" cy="12013667"/>
            <a:chOff x="0" y="0"/>
            <a:chExt cx="3023008" cy="3164093"/>
          </a:xfrm>
        </p:grpSpPr>
        <p:sp>
          <p:nvSpPr>
            <p:cNvPr name="Freeform 7" id="7"/>
            <p:cNvSpPr/>
            <p:nvPr/>
          </p:nvSpPr>
          <p:spPr>
            <a:xfrm flipH="false" flipV="false" rot="0">
              <a:off x="0" y="0"/>
              <a:ext cx="3023009" cy="3164093"/>
            </a:xfrm>
            <a:custGeom>
              <a:avLst/>
              <a:gdLst/>
              <a:ahLst/>
              <a:cxnLst/>
              <a:rect r="r" b="b" t="t" l="l"/>
              <a:pathLst>
                <a:path h="3164093" w="3023009">
                  <a:moveTo>
                    <a:pt x="1511504" y="0"/>
                  </a:moveTo>
                  <a:lnTo>
                    <a:pt x="3023009" y="3164093"/>
                  </a:lnTo>
                  <a:lnTo>
                    <a:pt x="0" y="3164093"/>
                  </a:lnTo>
                  <a:lnTo>
                    <a:pt x="1511504" y="0"/>
                  </a:lnTo>
                  <a:close/>
                </a:path>
              </a:pathLst>
            </a:custGeom>
            <a:solidFill>
              <a:srgbClr val="D8413F"/>
            </a:solidFill>
          </p:spPr>
        </p:sp>
        <p:sp>
          <p:nvSpPr>
            <p:cNvPr name="TextBox 8" id="8"/>
            <p:cNvSpPr txBox="true"/>
            <p:nvPr/>
          </p:nvSpPr>
          <p:spPr>
            <a:xfrm>
              <a:off x="472345" y="1421418"/>
              <a:ext cx="2078318" cy="151666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848489" y="6432248"/>
            <a:ext cx="16233478" cy="679145"/>
            <a:chOff x="0" y="0"/>
            <a:chExt cx="4275484" cy="178869"/>
          </a:xfrm>
        </p:grpSpPr>
        <p:sp>
          <p:nvSpPr>
            <p:cNvPr name="Freeform 10" id="10"/>
            <p:cNvSpPr/>
            <p:nvPr/>
          </p:nvSpPr>
          <p:spPr>
            <a:xfrm flipH="false" flipV="false" rot="0">
              <a:off x="0" y="0"/>
              <a:ext cx="4275484" cy="178869"/>
            </a:xfrm>
            <a:custGeom>
              <a:avLst/>
              <a:gdLst/>
              <a:ahLst/>
              <a:cxnLst/>
              <a:rect r="r" b="b" t="t" l="l"/>
              <a:pathLst>
                <a:path h="178869" w="4275484">
                  <a:moveTo>
                    <a:pt x="0" y="0"/>
                  </a:moveTo>
                  <a:lnTo>
                    <a:pt x="4275484" y="0"/>
                  </a:lnTo>
                  <a:lnTo>
                    <a:pt x="4275484" y="178869"/>
                  </a:lnTo>
                  <a:lnTo>
                    <a:pt x="0" y="178869"/>
                  </a:lnTo>
                  <a:close/>
                </a:path>
              </a:pathLst>
            </a:custGeom>
            <a:solidFill>
              <a:srgbClr val="FFFFFF"/>
            </a:solidFill>
          </p:spPr>
        </p:sp>
        <p:sp>
          <p:nvSpPr>
            <p:cNvPr name="TextBox 11" id="11"/>
            <p:cNvSpPr txBox="true"/>
            <p:nvPr/>
          </p:nvSpPr>
          <p:spPr>
            <a:xfrm>
              <a:off x="0" y="-47625"/>
              <a:ext cx="4275484" cy="226494"/>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2623611"/>
            <a:ext cx="16230600" cy="3209291"/>
          </a:xfrm>
          <a:prstGeom prst="rect">
            <a:avLst/>
          </a:prstGeom>
        </p:spPr>
        <p:txBody>
          <a:bodyPr anchor="t" rtlCol="false" tIns="0" lIns="0" bIns="0" rIns="0">
            <a:spAutoFit/>
          </a:bodyPr>
          <a:lstStyle/>
          <a:p>
            <a:pPr algn="l">
              <a:lnSpc>
                <a:spcPts val="4759"/>
              </a:lnSpc>
            </a:pPr>
            <a:r>
              <a:rPr lang="en-US" sz="3399">
                <a:solidFill>
                  <a:srgbClr val="000000"/>
                </a:solidFill>
                <a:latin typeface="Roboto"/>
                <a:ea typeface="Roboto"/>
                <a:cs typeface="Roboto"/>
                <a:sym typeface="Roboto"/>
              </a:rPr>
              <a:t>Warum lohnt sich die Teilnahme?</a:t>
            </a:r>
          </a:p>
          <a:p>
            <a:pPr algn="l">
              <a:lnSpc>
                <a:spcPts val="3219"/>
              </a:lnSpc>
            </a:pPr>
          </a:p>
          <a:p>
            <a:pPr algn="l">
              <a:lnSpc>
                <a:spcPts val="3720"/>
              </a:lnSpc>
            </a:pPr>
            <a:r>
              <a:rPr lang="en-US" sz="2400">
                <a:solidFill>
                  <a:srgbClr val="000000"/>
                </a:solidFill>
                <a:latin typeface="Arimo"/>
                <a:ea typeface="Arimo"/>
                <a:cs typeface="Arimo"/>
                <a:sym typeface="Arimo"/>
              </a:rPr>
              <a:t>Te</a:t>
            </a:r>
            <a:r>
              <a:rPr lang="en-US" sz="2400">
                <a:solidFill>
                  <a:srgbClr val="000000"/>
                </a:solidFill>
                <a:latin typeface="Arimo"/>
                <a:ea typeface="Arimo"/>
                <a:cs typeface="Arimo"/>
                <a:sym typeface="Arimo"/>
              </a:rPr>
              <a:t>ilnehmende erhalten für ausgewählte Testate </a:t>
            </a:r>
            <a:r>
              <a:rPr lang="en-US" sz="2400" b="true">
                <a:solidFill>
                  <a:srgbClr val="000000"/>
                </a:solidFill>
                <a:latin typeface="Arimo Bold"/>
                <a:ea typeface="Arimo Bold"/>
                <a:cs typeface="Arimo Bold"/>
                <a:sym typeface="Arimo Bold"/>
              </a:rPr>
              <a:t>kostenlosen </a:t>
            </a:r>
            <a:r>
              <a:rPr lang="en-US" sz="2400">
                <a:solidFill>
                  <a:srgbClr val="000000"/>
                </a:solidFill>
                <a:latin typeface="Arimo"/>
                <a:ea typeface="Arimo"/>
                <a:cs typeface="Arimo"/>
                <a:sym typeface="Arimo"/>
              </a:rPr>
              <a:t>Zugang zur dig</a:t>
            </a:r>
            <a:r>
              <a:rPr lang="en-US" sz="2400">
                <a:solidFill>
                  <a:srgbClr val="000000"/>
                </a:solidFill>
                <a:latin typeface="Arimo"/>
                <a:ea typeface="Arimo"/>
                <a:cs typeface="Arimo"/>
                <a:sym typeface="Arimo"/>
              </a:rPr>
              <a:t>i</a:t>
            </a:r>
            <a:r>
              <a:rPr lang="en-US" sz="2400">
                <a:solidFill>
                  <a:srgbClr val="000000"/>
                </a:solidFill>
                <a:latin typeface="Arimo"/>
                <a:ea typeface="Arimo"/>
                <a:cs typeface="Arimo"/>
                <a:sym typeface="Arimo"/>
              </a:rPr>
              <a:t>tale</a:t>
            </a:r>
            <a:r>
              <a:rPr lang="en-US" sz="2400">
                <a:solidFill>
                  <a:srgbClr val="000000"/>
                </a:solidFill>
                <a:latin typeface="Arimo"/>
                <a:ea typeface="Arimo"/>
                <a:cs typeface="Arimo"/>
                <a:sym typeface="Arimo"/>
              </a:rPr>
              <a:t>n</a:t>
            </a:r>
            <a:r>
              <a:rPr lang="en-US" sz="2400">
                <a:solidFill>
                  <a:srgbClr val="000000"/>
                </a:solidFill>
                <a:latin typeface="Arimo"/>
                <a:ea typeface="Arimo"/>
                <a:cs typeface="Arimo"/>
                <a:sym typeface="Arimo"/>
              </a:rPr>
              <a:t> Lernplatt</a:t>
            </a:r>
            <a:r>
              <a:rPr lang="en-US" sz="2400">
                <a:solidFill>
                  <a:srgbClr val="000000"/>
                </a:solidFill>
                <a:latin typeface="Arimo"/>
                <a:ea typeface="Arimo"/>
                <a:cs typeface="Arimo"/>
                <a:sym typeface="Arimo"/>
              </a:rPr>
              <a:t>f</a:t>
            </a:r>
            <a:r>
              <a:rPr lang="en-US" sz="2400">
                <a:solidFill>
                  <a:srgbClr val="000000"/>
                </a:solidFill>
                <a:latin typeface="Arimo"/>
                <a:ea typeface="Arimo"/>
                <a:cs typeface="Arimo"/>
                <a:sym typeface="Arimo"/>
              </a:rPr>
              <a:t>orm und können i</a:t>
            </a:r>
            <a:r>
              <a:rPr lang="en-US" sz="2400">
                <a:solidFill>
                  <a:srgbClr val="000000"/>
                </a:solidFill>
                <a:latin typeface="Arimo"/>
                <a:ea typeface="Arimo"/>
                <a:cs typeface="Arimo"/>
                <a:sym typeface="Arimo"/>
              </a:rPr>
              <a:t>hr</a:t>
            </a:r>
            <a:r>
              <a:rPr lang="en-US" sz="2400">
                <a:solidFill>
                  <a:srgbClr val="000000"/>
                </a:solidFill>
                <a:latin typeface="Arimo"/>
                <a:ea typeface="Arimo"/>
                <a:cs typeface="Arimo"/>
                <a:sym typeface="Arimo"/>
              </a:rPr>
              <a:t>e Prüf</a:t>
            </a:r>
            <a:r>
              <a:rPr lang="en-US" sz="2400">
                <a:solidFill>
                  <a:srgbClr val="000000"/>
                </a:solidFill>
                <a:latin typeface="Arimo"/>
                <a:ea typeface="Arimo"/>
                <a:cs typeface="Arimo"/>
                <a:sym typeface="Arimo"/>
              </a:rPr>
              <a:t>ungsvor</a:t>
            </a:r>
            <a:r>
              <a:rPr lang="en-US" sz="2400">
                <a:solidFill>
                  <a:srgbClr val="000000"/>
                </a:solidFill>
                <a:latin typeface="Arimo"/>
                <a:ea typeface="Arimo"/>
                <a:cs typeface="Arimo"/>
                <a:sym typeface="Arimo"/>
              </a:rPr>
              <a:t>ber</a:t>
            </a:r>
            <a:r>
              <a:rPr lang="en-US" sz="2400">
                <a:solidFill>
                  <a:srgbClr val="000000"/>
                </a:solidFill>
                <a:latin typeface="Arimo"/>
                <a:ea typeface="Arimo"/>
                <a:cs typeface="Arimo"/>
                <a:sym typeface="Arimo"/>
              </a:rPr>
              <a:t>e</a:t>
            </a:r>
            <a:r>
              <a:rPr lang="en-US" sz="2400">
                <a:solidFill>
                  <a:srgbClr val="000000"/>
                </a:solidFill>
                <a:latin typeface="Arimo"/>
                <a:ea typeface="Arimo"/>
                <a:cs typeface="Arimo"/>
                <a:sym typeface="Arimo"/>
              </a:rPr>
              <a:t>it</a:t>
            </a:r>
            <a:r>
              <a:rPr lang="en-US" sz="2400">
                <a:solidFill>
                  <a:srgbClr val="000000"/>
                </a:solidFill>
                <a:latin typeface="Arimo"/>
                <a:ea typeface="Arimo"/>
                <a:cs typeface="Arimo"/>
                <a:sym typeface="Arimo"/>
              </a:rPr>
              <a:t>ung </a:t>
            </a:r>
            <a:r>
              <a:rPr lang="en-US" sz="2400">
                <a:solidFill>
                  <a:srgbClr val="000000"/>
                </a:solidFill>
                <a:latin typeface="Arimo"/>
                <a:ea typeface="Arimo"/>
                <a:cs typeface="Arimo"/>
                <a:sym typeface="Arimo"/>
              </a:rPr>
              <a:t>gez</a:t>
            </a:r>
            <a:r>
              <a:rPr lang="en-US" sz="2400">
                <a:solidFill>
                  <a:srgbClr val="000000"/>
                </a:solidFill>
                <a:latin typeface="Arimo"/>
                <a:ea typeface="Arimo"/>
                <a:cs typeface="Arimo"/>
                <a:sym typeface="Arimo"/>
              </a:rPr>
              <a:t>i</a:t>
            </a:r>
            <a:r>
              <a:rPr lang="en-US" sz="2400">
                <a:solidFill>
                  <a:srgbClr val="000000"/>
                </a:solidFill>
                <a:latin typeface="Arimo"/>
                <a:ea typeface="Arimo"/>
                <a:cs typeface="Arimo"/>
                <a:sym typeface="Arimo"/>
              </a:rPr>
              <a:t>elt</a:t>
            </a:r>
            <a:r>
              <a:rPr lang="en-US" sz="2400">
                <a:solidFill>
                  <a:srgbClr val="000000"/>
                </a:solidFill>
                <a:latin typeface="Arimo"/>
                <a:ea typeface="Arimo"/>
                <a:cs typeface="Arimo"/>
                <a:sym typeface="Arimo"/>
              </a:rPr>
              <a:t> </a:t>
            </a:r>
            <a:r>
              <a:rPr lang="en-US" sz="2400">
                <a:solidFill>
                  <a:srgbClr val="000000"/>
                </a:solidFill>
                <a:latin typeface="Arimo"/>
                <a:ea typeface="Arimo"/>
                <a:cs typeface="Arimo"/>
                <a:sym typeface="Arimo"/>
              </a:rPr>
              <a:t>ve</a:t>
            </a:r>
            <a:r>
              <a:rPr lang="en-US" sz="2400">
                <a:solidFill>
                  <a:srgbClr val="000000"/>
                </a:solidFill>
                <a:latin typeface="Arimo"/>
                <a:ea typeface="Arimo"/>
                <a:cs typeface="Arimo"/>
                <a:sym typeface="Arimo"/>
              </a:rPr>
              <a:t>r</a:t>
            </a:r>
            <a:r>
              <a:rPr lang="en-US" sz="2400">
                <a:solidFill>
                  <a:srgbClr val="000000"/>
                </a:solidFill>
                <a:latin typeface="Arimo"/>
                <a:ea typeface="Arimo"/>
                <a:cs typeface="Arimo"/>
                <a:sym typeface="Arimo"/>
              </a:rPr>
              <a:t>be</a:t>
            </a:r>
            <a:r>
              <a:rPr lang="en-US" sz="2400">
                <a:solidFill>
                  <a:srgbClr val="000000"/>
                </a:solidFill>
                <a:latin typeface="Arimo"/>
                <a:ea typeface="Arimo"/>
                <a:cs typeface="Arimo"/>
                <a:sym typeface="Arimo"/>
              </a:rPr>
              <a:t>s</a:t>
            </a:r>
            <a:r>
              <a:rPr lang="en-US" sz="2400">
                <a:solidFill>
                  <a:srgbClr val="000000"/>
                </a:solidFill>
                <a:latin typeface="Arimo"/>
                <a:ea typeface="Arimo"/>
                <a:cs typeface="Arimo"/>
                <a:sym typeface="Arimo"/>
              </a:rPr>
              <a:t>sern. Sie tr</a:t>
            </a:r>
            <a:r>
              <a:rPr lang="en-US" sz="2400">
                <a:solidFill>
                  <a:srgbClr val="000000"/>
                </a:solidFill>
                <a:latin typeface="Arimo"/>
                <a:ea typeface="Arimo"/>
                <a:cs typeface="Arimo"/>
                <a:sym typeface="Arimo"/>
              </a:rPr>
              <a:t>a</a:t>
            </a:r>
            <a:r>
              <a:rPr lang="en-US" sz="2400">
                <a:solidFill>
                  <a:srgbClr val="000000"/>
                </a:solidFill>
                <a:latin typeface="Arimo"/>
                <a:ea typeface="Arimo"/>
                <a:cs typeface="Arimo"/>
                <a:sym typeface="Arimo"/>
              </a:rPr>
              <a:t>inieren re</a:t>
            </a:r>
            <a:r>
              <a:rPr lang="en-US" sz="2400">
                <a:solidFill>
                  <a:srgbClr val="000000"/>
                </a:solidFill>
                <a:latin typeface="Arimo"/>
                <a:ea typeface="Arimo"/>
                <a:cs typeface="Arimo"/>
                <a:sym typeface="Arimo"/>
              </a:rPr>
              <a:t>al</a:t>
            </a:r>
            <a:r>
              <a:rPr lang="en-US" sz="2400">
                <a:solidFill>
                  <a:srgbClr val="000000"/>
                </a:solidFill>
                <a:latin typeface="Arimo"/>
                <a:ea typeface="Arimo"/>
                <a:cs typeface="Arimo"/>
                <a:sym typeface="Arimo"/>
              </a:rPr>
              <a:t>itätsnahes</a:t>
            </a:r>
            <a:r>
              <a:rPr lang="en-US" sz="2400">
                <a:solidFill>
                  <a:srgbClr val="000000"/>
                </a:solidFill>
                <a:latin typeface="Arimo"/>
                <a:ea typeface="Arimo"/>
                <a:cs typeface="Arimo"/>
                <a:sym typeface="Arimo"/>
              </a:rPr>
              <a:t> </a:t>
            </a:r>
            <a:r>
              <a:rPr lang="en-US" sz="2400">
                <a:solidFill>
                  <a:srgbClr val="000000"/>
                </a:solidFill>
                <a:latin typeface="Arimo"/>
                <a:ea typeface="Arimo"/>
                <a:cs typeface="Arimo"/>
                <a:sym typeface="Arimo"/>
              </a:rPr>
              <a:t>mün</a:t>
            </a:r>
            <a:r>
              <a:rPr lang="en-US" sz="2400">
                <a:solidFill>
                  <a:srgbClr val="000000"/>
                </a:solidFill>
                <a:latin typeface="Arimo"/>
                <a:ea typeface="Arimo"/>
                <a:cs typeface="Arimo"/>
                <a:sym typeface="Arimo"/>
              </a:rPr>
              <a:t>d</a:t>
            </a:r>
            <a:r>
              <a:rPr lang="en-US" sz="2400">
                <a:solidFill>
                  <a:srgbClr val="000000"/>
                </a:solidFill>
                <a:latin typeface="Arimo"/>
                <a:ea typeface="Arimo"/>
                <a:cs typeface="Arimo"/>
                <a:sym typeface="Arimo"/>
              </a:rPr>
              <a:t>lich</a:t>
            </a:r>
            <a:r>
              <a:rPr lang="en-US" sz="2400">
                <a:solidFill>
                  <a:srgbClr val="000000"/>
                </a:solidFill>
                <a:latin typeface="Arimo"/>
                <a:ea typeface="Arimo"/>
                <a:cs typeface="Arimo"/>
                <a:sym typeface="Arimo"/>
              </a:rPr>
              <a:t>e</a:t>
            </a:r>
            <a:r>
              <a:rPr lang="en-US" sz="2400">
                <a:solidFill>
                  <a:srgbClr val="000000"/>
                </a:solidFill>
                <a:latin typeface="Arimo"/>
                <a:ea typeface="Arimo"/>
                <a:cs typeface="Arimo"/>
                <a:sym typeface="Arimo"/>
              </a:rPr>
              <a:t>s</a:t>
            </a:r>
            <a:r>
              <a:rPr lang="en-US" sz="2400">
                <a:solidFill>
                  <a:srgbClr val="000000"/>
                </a:solidFill>
                <a:latin typeface="Arimo"/>
                <a:ea typeface="Arimo"/>
                <a:cs typeface="Arimo"/>
                <a:sym typeface="Arimo"/>
              </a:rPr>
              <a:t> Ant</a:t>
            </a:r>
            <a:r>
              <a:rPr lang="en-US" sz="2400">
                <a:solidFill>
                  <a:srgbClr val="000000"/>
                </a:solidFill>
                <a:latin typeface="Arimo"/>
                <a:ea typeface="Arimo"/>
                <a:cs typeface="Arimo"/>
                <a:sym typeface="Arimo"/>
              </a:rPr>
              <a:t>w</a:t>
            </a:r>
            <a:r>
              <a:rPr lang="en-US" sz="2400">
                <a:solidFill>
                  <a:srgbClr val="000000"/>
                </a:solidFill>
                <a:latin typeface="Arimo"/>
                <a:ea typeface="Arimo"/>
                <a:cs typeface="Arimo"/>
                <a:sym typeface="Arimo"/>
              </a:rPr>
              <a:t>o</a:t>
            </a:r>
            <a:r>
              <a:rPr lang="en-US" sz="2400">
                <a:solidFill>
                  <a:srgbClr val="000000"/>
                </a:solidFill>
                <a:latin typeface="Arimo"/>
                <a:ea typeface="Arimo"/>
                <a:cs typeface="Arimo"/>
                <a:sym typeface="Arimo"/>
              </a:rPr>
              <a:t>rten und gew</a:t>
            </a:r>
            <a:r>
              <a:rPr lang="en-US" sz="2400">
                <a:solidFill>
                  <a:srgbClr val="000000"/>
                </a:solidFill>
                <a:latin typeface="Arimo"/>
                <a:ea typeface="Arimo"/>
                <a:cs typeface="Arimo"/>
                <a:sym typeface="Arimo"/>
              </a:rPr>
              <a:t>i</a:t>
            </a:r>
            <a:r>
              <a:rPr lang="en-US" sz="2400">
                <a:solidFill>
                  <a:srgbClr val="000000"/>
                </a:solidFill>
                <a:latin typeface="Arimo"/>
                <a:ea typeface="Arimo"/>
                <a:cs typeface="Arimo"/>
                <a:sym typeface="Arimo"/>
              </a:rPr>
              <a:t>nn</a:t>
            </a:r>
            <a:r>
              <a:rPr lang="en-US" sz="2400">
                <a:solidFill>
                  <a:srgbClr val="000000"/>
                </a:solidFill>
                <a:latin typeface="Arimo"/>
                <a:ea typeface="Arimo"/>
                <a:cs typeface="Arimo"/>
                <a:sym typeface="Arimo"/>
              </a:rPr>
              <a:t>e</a:t>
            </a:r>
            <a:r>
              <a:rPr lang="en-US" sz="2400">
                <a:solidFill>
                  <a:srgbClr val="000000"/>
                </a:solidFill>
                <a:latin typeface="Arimo"/>
                <a:ea typeface="Arimo"/>
                <a:cs typeface="Arimo"/>
                <a:sym typeface="Arimo"/>
              </a:rPr>
              <a:t>n</a:t>
            </a:r>
            <a:r>
              <a:rPr lang="en-US" sz="2400">
                <a:solidFill>
                  <a:srgbClr val="000000"/>
                </a:solidFill>
                <a:latin typeface="Arimo"/>
                <a:ea typeface="Arimo"/>
                <a:cs typeface="Arimo"/>
                <a:sym typeface="Arimo"/>
              </a:rPr>
              <a:t> </a:t>
            </a:r>
            <a:r>
              <a:rPr lang="en-US" sz="2400">
                <a:solidFill>
                  <a:srgbClr val="000000"/>
                </a:solidFill>
                <a:latin typeface="Arimo"/>
                <a:ea typeface="Arimo"/>
                <a:cs typeface="Arimo"/>
                <a:sym typeface="Arimo"/>
              </a:rPr>
              <a:t>mehr Sicherheit für die Prüfung. Gleichzeitig unterstützen sie die Weiterentwicklung moderner Lernangebote in der medizinischen Ausbildung.</a:t>
            </a:r>
          </a:p>
          <a:p>
            <a:pPr algn="l">
              <a:lnSpc>
                <a:spcPts val="2659"/>
              </a:lnSpc>
              <a:spcBef>
                <a:spcPct val="0"/>
              </a:spcBef>
            </a:pPr>
          </a:p>
        </p:txBody>
      </p:sp>
      <p:sp>
        <p:nvSpPr>
          <p:cNvPr name="TextBox 13" id="13"/>
          <p:cNvSpPr txBox="true"/>
          <p:nvPr/>
        </p:nvSpPr>
        <p:spPr>
          <a:xfrm rot="0">
            <a:off x="1028700" y="5865707"/>
            <a:ext cx="16230600" cy="2275841"/>
          </a:xfrm>
          <a:prstGeom prst="rect">
            <a:avLst/>
          </a:prstGeom>
        </p:spPr>
        <p:txBody>
          <a:bodyPr anchor="t" rtlCol="false" tIns="0" lIns="0" bIns="0" rIns="0">
            <a:spAutoFit/>
          </a:bodyPr>
          <a:lstStyle/>
          <a:p>
            <a:pPr algn="l">
              <a:lnSpc>
                <a:spcPts val="4759"/>
              </a:lnSpc>
            </a:pPr>
            <a:r>
              <a:rPr lang="en-US" sz="3399">
                <a:solidFill>
                  <a:srgbClr val="000000"/>
                </a:solidFill>
                <a:latin typeface="Roboto"/>
                <a:ea typeface="Roboto"/>
                <a:cs typeface="Roboto"/>
                <a:sym typeface="Roboto"/>
              </a:rPr>
              <a:t>Ablauf</a:t>
            </a:r>
          </a:p>
          <a:p>
            <a:pPr algn="l">
              <a:lnSpc>
                <a:spcPts val="3219"/>
              </a:lnSpc>
            </a:pPr>
          </a:p>
          <a:p>
            <a:pPr algn="l">
              <a:lnSpc>
                <a:spcPts val="3720"/>
              </a:lnSpc>
            </a:pPr>
            <a:r>
              <a:rPr lang="en-US" sz="2400">
                <a:solidFill>
                  <a:srgbClr val="000000"/>
                </a:solidFill>
                <a:latin typeface="Arimo"/>
                <a:ea typeface="Arimo"/>
                <a:cs typeface="Arimo"/>
                <a:sym typeface="Arimo"/>
              </a:rPr>
              <a:t>Die Anmeldung findet am </a:t>
            </a:r>
            <a:r>
              <a:rPr lang="en-US" sz="2400" b="true">
                <a:solidFill>
                  <a:srgbClr val="000000"/>
                </a:solidFill>
                <a:latin typeface="Arimo Bold"/>
                <a:ea typeface="Arimo Bold"/>
                <a:cs typeface="Arimo Bold"/>
                <a:sym typeface="Arimo Bold"/>
              </a:rPr>
              <a:t>07.04.2026</a:t>
            </a:r>
            <a:r>
              <a:rPr lang="en-US" sz="2400">
                <a:solidFill>
                  <a:srgbClr val="000000"/>
                </a:solidFill>
                <a:latin typeface="Arimo"/>
                <a:ea typeface="Arimo"/>
                <a:cs typeface="Arimo"/>
                <a:sym typeface="Arimo"/>
              </a:rPr>
              <a:t> zur </a:t>
            </a:r>
            <a:r>
              <a:rPr lang="en-US" sz="2400" b="true">
                <a:solidFill>
                  <a:srgbClr val="000000"/>
                </a:solidFill>
                <a:latin typeface="Arimo Bold"/>
                <a:ea typeface="Arimo Bold"/>
                <a:cs typeface="Arimo Bold"/>
                <a:sym typeface="Arimo Bold"/>
              </a:rPr>
              <a:t>Einführungsvorlesung im Hörsaal der Anatomie </a:t>
            </a:r>
            <a:r>
              <a:rPr lang="en-US" sz="2400">
                <a:solidFill>
                  <a:srgbClr val="000000"/>
                </a:solidFill>
                <a:latin typeface="Arimo"/>
                <a:ea typeface="Arimo"/>
                <a:cs typeface="Arimo"/>
                <a:sym typeface="Arimo"/>
              </a:rPr>
              <a:t>statt. Dort erhalten Sie auch alle weiteren Informationen. Wir freuen uns über Ihre Teilnahme!</a:t>
            </a:r>
          </a:p>
          <a:p>
            <a:pPr algn="l">
              <a:lnSpc>
                <a:spcPts val="265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348043" cy="2252863"/>
          </a:xfrm>
          <a:custGeom>
            <a:avLst/>
            <a:gdLst/>
            <a:ahLst/>
            <a:cxnLst/>
            <a:rect r="r" b="b" t="t" l="l"/>
            <a:pathLst>
              <a:path h="2252863" w="5348043">
                <a:moveTo>
                  <a:pt x="0" y="0"/>
                </a:moveTo>
                <a:lnTo>
                  <a:pt x="5348043" y="0"/>
                </a:lnTo>
                <a:lnTo>
                  <a:pt x="5348043" y="2252863"/>
                </a:lnTo>
                <a:lnTo>
                  <a:pt x="0" y="2252863"/>
                </a:lnTo>
                <a:lnTo>
                  <a:pt x="0" y="0"/>
                </a:lnTo>
                <a:close/>
              </a:path>
            </a:pathLst>
          </a:custGeom>
          <a:blipFill>
            <a:blip r:embed="rId2"/>
            <a:stretch>
              <a:fillRect l="0" t="0" r="0" b="0"/>
            </a:stretch>
          </a:blipFill>
        </p:spPr>
      </p:sp>
      <p:grpSp>
        <p:nvGrpSpPr>
          <p:cNvPr name="Group 3" id="3"/>
          <p:cNvGrpSpPr/>
          <p:nvPr/>
        </p:nvGrpSpPr>
        <p:grpSpPr>
          <a:xfrm rot="5639027">
            <a:off x="3226363" y="5509341"/>
            <a:ext cx="11294176" cy="18565351"/>
            <a:chOff x="0" y="0"/>
            <a:chExt cx="2974598" cy="4889640"/>
          </a:xfrm>
        </p:grpSpPr>
        <p:sp>
          <p:nvSpPr>
            <p:cNvPr name="Freeform 4" id="4"/>
            <p:cNvSpPr/>
            <p:nvPr/>
          </p:nvSpPr>
          <p:spPr>
            <a:xfrm flipH="false" flipV="false" rot="0">
              <a:off x="0" y="0"/>
              <a:ext cx="2974598" cy="4889640"/>
            </a:xfrm>
            <a:custGeom>
              <a:avLst/>
              <a:gdLst/>
              <a:ahLst/>
              <a:cxnLst/>
              <a:rect r="r" b="b" t="t" l="l"/>
              <a:pathLst>
                <a:path h="4889640" w="2974598">
                  <a:moveTo>
                    <a:pt x="0" y="0"/>
                  </a:moveTo>
                  <a:lnTo>
                    <a:pt x="2974598" y="0"/>
                  </a:lnTo>
                  <a:lnTo>
                    <a:pt x="2974598" y="4889640"/>
                  </a:lnTo>
                  <a:lnTo>
                    <a:pt x="0" y="4889640"/>
                  </a:lnTo>
                  <a:close/>
                </a:path>
              </a:pathLst>
            </a:custGeom>
            <a:solidFill>
              <a:srgbClr val="B02F2C"/>
            </a:solidFill>
          </p:spPr>
        </p:sp>
        <p:sp>
          <p:nvSpPr>
            <p:cNvPr name="TextBox 5" id="5"/>
            <p:cNvSpPr txBox="true"/>
            <p:nvPr/>
          </p:nvSpPr>
          <p:spPr>
            <a:xfrm>
              <a:off x="0" y="-47625"/>
              <a:ext cx="2974598" cy="493726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5607381">
            <a:off x="6904830" y="8597526"/>
            <a:ext cx="11477985" cy="12013667"/>
            <a:chOff x="0" y="0"/>
            <a:chExt cx="3023008" cy="3164093"/>
          </a:xfrm>
        </p:grpSpPr>
        <p:sp>
          <p:nvSpPr>
            <p:cNvPr name="Freeform 7" id="7"/>
            <p:cNvSpPr/>
            <p:nvPr/>
          </p:nvSpPr>
          <p:spPr>
            <a:xfrm flipH="false" flipV="false" rot="0">
              <a:off x="0" y="0"/>
              <a:ext cx="3023009" cy="3164093"/>
            </a:xfrm>
            <a:custGeom>
              <a:avLst/>
              <a:gdLst/>
              <a:ahLst/>
              <a:cxnLst/>
              <a:rect r="r" b="b" t="t" l="l"/>
              <a:pathLst>
                <a:path h="3164093" w="3023009">
                  <a:moveTo>
                    <a:pt x="1511504" y="0"/>
                  </a:moveTo>
                  <a:lnTo>
                    <a:pt x="3023009" y="3164093"/>
                  </a:lnTo>
                  <a:lnTo>
                    <a:pt x="0" y="3164093"/>
                  </a:lnTo>
                  <a:lnTo>
                    <a:pt x="1511504" y="0"/>
                  </a:lnTo>
                  <a:close/>
                </a:path>
              </a:pathLst>
            </a:custGeom>
            <a:solidFill>
              <a:srgbClr val="D8413F"/>
            </a:solidFill>
          </p:spPr>
        </p:sp>
        <p:sp>
          <p:nvSpPr>
            <p:cNvPr name="TextBox 8" id="8"/>
            <p:cNvSpPr txBox="true"/>
            <p:nvPr/>
          </p:nvSpPr>
          <p:spPr>
            <a:xfrm>
              <a:off x="472345" y="1421418"/>
              <a:ext cx="2078318" cy="151666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848489" y="6432248"/>
            <a:ext cx="16233478" cy="679145"/>
            <a:chOff x="0" y="0"/>
            <a:chExt cx="4275484" cy="178869"/>
          </a:xfrm>
        </p:grpSpPr>
        <p:sp>
          <p:nvSpPr>
            <p:cNvPr name="Freeform 10" id="10"/>
            <p:cNvSpPr/>
            <p:nvPr/>
          </p:nvSpPr>
          <p:spPr>
            <a:xfrm flipH="false" flipV="false" rot="0">
              <a:off x="0" y="0"/>
              <a:ext cx="4275484" cy="178869"/>
            </a:xfrm>
            <a:custGeom>
              <a:avLst/>
              <a:gdLst/>
              <a:ahLst/>
              <a:cxnLst/>
              <a:rect r="r" b="b" t="t" l="l"/>
              <a:pathLst>
                <a:path h="178869" w="4275484">
                  <a:moveTo>
                    <a:pt x="0" y="0"/>
                  </a:moveTo>
                  <a:lnTo>
                    <a:pt x="4275484" y="0"/>
                  </a:lnTo>
                  <a:lnTo>
                    <a:pt x="4275484" y="178869"/>
                  </a:lnTo>
                  <a:lnTo>
                    <a:pt x="0" y="178869"/>
                  </a:lnTo>
                  <a:close/>
                </a:path>
              </a:pathLst>
            </a:custGeom>
            <a:solidFill>
              <a:srgbClr val="FFFFFF"/>
            </a:solidFill>
          </p:spPr>
        </p:sp>
        <p:sp>
          <p:nvSpPr>
            <p:cNvPr name="TextBox 11" id="11"/>
            <p:cNvSpPr txBox="true"/>
            <p:nvPr/>
          </p:nvSpPr>
          <p:spPr>
            <a:xfrm>
              <a:off x="0" y="-47625"/>
              <a:ext cx="4275484" cy="226494"/>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3813445"/>
            <a:ext cx="16230600" cy="2037080"/>
          </a:xfrm>
          <a:prstGeom prst="rect">
            <a:avLst/>
          </a:prstGeom>
        </p:spPr>
        <p:txBody>
          <a:bodyPr anchor="t" rtlCol="false" tIns="0" lIns="0" bIns="0" rIns="0">
            <a:spAutoFit/>
          </a:bodyPr>
          <a:lstStyle/>
          <a:p>
            <a:pPr algn="ctr">
              <a:lnSpc>
                <a:spcPts val="10080"/>
              </a:lnSpc>
            </a:pPr>
            <a:r>
              <a:rPr lang="en-US" sz="7200">
                <a:solidFill>
                  <a:srgbClr val="000000"/>
                </a:solidFill>
                <a:latin typeface="Roboto"/>
                <a:ea typeface="Roboto"/>
                <a:cs typeface="Roboto"/>
                <a:sym typeface="Roboto"/>
              </a:rPr>
              <a:t>Vielen Dank!</a:t>
            </a:r>
          </a:p>
          <a:p>
            <a:pPr algn="ctr">
              <a:lnSpc>
                <a:spcPts val="3219"/>
              </a:lnSpc>
            </a:pPr>
          </a:p>
          <a:p>
            <a:pPr algn="ctr">
              <a:lnSpc>
                <a:spcPts val="2659"/>
              </a:lnSpc>
              <a:spcBef>
                <a:spcPct val="0"/>
              </a:spcBef>
            </a:pPr>
          </a:p>
        </p:txBody>
      </p:sp>
      <p:sp>
        <p:nvSpPr>
          <p:cNvPr name="TextBox 13" id="13"/>
          <p:cNvSpPr txBox="true"/>
          <p:nvPr/>
        </p:nvSpPr>
        <p:spPr>
          <a:xfrm rot="0">
            <a:off x="758151" y="6053000"/>
            <a:ext cx="16230600" cy="1361441"/>
          </a:xfrm>
          <a:prstGeom prst="rect">
            <a:avLst/>
          </a:prstGeom>
        </p:spPr>
        <p:txBody>
          <a:bodyPr anchor="t" rtlCol="false" tIns="0" lIns="0" bIns="0" rIns="0">
            <a:spAutoFit/>
          </a:bodyPr>
          <a:lstStyle/>
          <a:p>
            <a:pPr algn="ctr">
              <a:lnSpc>
                <a:spcPts val="4759"/>
              </a:lnSpc>
            </a:pPr>
          </a:p>
          <a:p>
            <a:pPr algn="ctr">
              <a:lnSpc>
                <a:spcPts val="3359"/>
              </a:lnSpc>
            </a:pPr>
            <a:r>
              <a:rPr lang="en-US" sz="2400">
                <a:solidFill>
                  <a:srgbClr val="000000"/>
                </a:solidFill>
                <a:latin typeface="Arimo"/>
                <a:ea typeface="Arimo"/>
                <a:cs typeface="Arimo"/>
                <a:sym typeface="Arimo"/>
              </a:rPr>
              <a:t>Und bis zum Beginn der Vorlesung im Sommersemester</a:t>
            </a:r>
            <a:r>
              <a:rPr lang="en-US" sz="2400">
                <a:solidFill>
                  <a:srgbClr val="000000"/>
                </a:solidFill>
                <a:latin typeface="Arimo"/>
                <a:ea typeface="Arimo"/>
                <a:cs typeface="Arimo"/>
                <a:sym typeface="Arimo"/>
              </a:rPr>
              <a:t>!</a:t>
            </a:r>
          </a:p>
          <a:p>
            <a:pPr algn="ctr">
              <a:lnSpc>
                <a:spcPts val="2659"/>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47B10CC7FADA649B8369CB81287D4FD" ma:contentTypeVersion="1" ma:contentTypeDescription="Ein neues Dokument erstellen." ma:contentTypeScope="" ma:versionID="c5c17d9c0d4555ec58dbd7d221804083">
  <xsd:schema xmlns:xsd="http://www.w3.org/2001/XMLSchema" xmlns:xs="http://www.w3.org/2001/XMLSchema" xmlns:p="http://schemas.microsoft.com/office/2006/metadata/properties" xmlns:ns1="http://schemas.microsoft.com/sharepoint/v3" targetNamespace="http://schemas.microsoft.com/office/2006/metadata/properties" ma:root="true" ma:fieldsID="1117643fd532ef7635f9dae8fd5cd3f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48AFFFF-DCB7-4841-8104-F4BD67E58F78}"/>
</file>

<file path=customXml/itemProps2.xml><?xml version="1.0" encoding="utf-8"?>
<ds:datastoreItem xmlns:ds="http://schemas.openxmlformats.org/officeDocument/2006/customXml" ds:itemID="{151B99C2-B395-405E-9068-AFA340639E0F}"/>
</file>

<file path=customXml/itemProps3.xml><?xml version="1.0" encoding="utf-8"?>
<ds:datastoreItem xmlns:ds="http://schemas.openxmlformats.org/officeDocument/2006/customXml" ds:itemID="{4EC6947B-CDEB-4CE2-A772-5720A15E8AAA}"/>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(SMART-PREP = Structured Medical Active Recall Training for Preparation)</dc:title>
  <cp:revision>1</cp:revision>
  <dcterms:created xsi:type="dcterms:W3CDTF">2006-08-16T00:00:00Z</dcterms:created>
  <dcterms:modified xsi:type="dcterms:W3CDTF">2011-08-01T06:04:30Z</dcterms:modified>
  <dc:identifier>DAG_4-yLyYM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0x010100947B10CC7FADA649B8369CB81287D4FD</vt:lpwstr>
  </property>
</Properties>
</file>